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 id="274" r:id="rId18"/>
    <p:sldId id="276" r:id="rId19"/>
    <p:sldId id="277" r:id="rId20"/>
    <p:sldId id="266" r:id="rId21"/>
    <p:sldId id="278" r:id="rId2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ill\Desktop\InFuture2011\Gradovi2.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r-HR"/>
  <c:chart>
    <c:plotArea>
      <c:layout>
        <c:manualLayout>
          <c:layoutTarget val="inner"/>
          <c:xMode val="edge"/>
          <c:yMode val="edge"/>
          <c:x val="7.7670025646657634E-2"/>
          <c:y val="9.5238435920458248E-2"/>
          <c:w val="0.89967779707379036"/>
          <c:h val="0.73992938676663655"/>
        </c:manualLayout>
      </c:layout>
      <c:barChart>
        <c:barDir val="col"/>
        <c:grouping val="clustered"/>
        <c:ser>
          <c:idx val="0"/>
          <c:order val="0"/>
          <c:spPr>
            <a:solidFill>
              <a:schemeClr val="tx1">
                <a:lumMod val="50000"/>
                <a:lumOff val="50000"/>
              </a:schemeClr>
            </a:solidFill>
            <a:ln w="12700">
              <a:solidFill>
                <a:srgbClr val="000000"/>
              </a:solidFill>
              <a:prstDash val="solid"/>
            </a:ln>
          </c:spPr>
          <c:cat>
            <c:strRef>
              <c:f>Sheet2!$A$1:$C$1</c:f>
              <c:strCache>
                <c:ptCount val="3"/>
                <c:pt idx="0">
                  <c:v>surveillance </c:v>
                </c:pt>
                <c:pt idx="1">
                  <c:v>direct democracy</c:v>
                </c:pt>
                <c:pt idx="2">
                  <c:v>practical services</c:v>
                </c:pt>
              </c:strCache>
            </c:strRef>
          </c:cat>
          <c:val>
            <c:numRef>
              <c:f>Sheet2!$A$2:$C$2</c:f>
              <c:numCache>
                <c:formatCode>General</c:formatCode>
                <c:ptCount val="3"/>
                <c:pt idx="0">
                  <c:v>69.696969699999997</c:v>
                </c:pt>
                <c:pt idx="1">
                  <c:v>20.833333329999999</c:v>
                </c:pt>
                <c:pt idx="2">
                  <c:v>60.372960370000001</c:v>
                </c:pt>
              </c:numCache>
            </c:numRef>
          </c:val>
        </c:ser>
        <c:axId val="62355328"/>
        <c:axId val="62406656"/>
      </c:barChart>
      <c:catAx>
        <c:axId val="62355328"/>
        <c:scaling>
          <c:orientation val="minMax"/>
        </c:scaling>
        <c:axPos val="b"/>
        <c:numFmt formatCode="General" sourceLinked="1"/>
        <c:tickLblPos val="nextTo"/>
        <c:spPr>
          <a:ln w="3175">
            <a:solidFill>
              <a:srgbClr val="000000"/>
            </a:solidFill>
            <a:prstDash val="solid"/>
          </a:ln>
        </c:spPr>
        <c:txPr>
          <a:bodyPr rot="0" vert="horz"/>
          <a:lstStyle/>
          <a:p>
            <a:pPr>
              <a:defRPr/>
            </a:pPr>
            <a:endParaRPr lang="sr-Latn-CS"/>
          </a:p>
        </c:txPr>
        <c:crossAx val="62406656"/>
        <c:crosses val="autoZero"/>
        <c:auto val="1"/>
        <c:lblAlgn val="ctr"/>
        <c:lblOffset val="100"/>
        <c:tickLblSkip val="1"/>
        <c:tickMarkSkip val="1"/>
      </c:catAx>
      <c:valAx>
        <c:axId val="62406656"/>
        <c:scaling>
          <c:orientation val="minMax"/>
          <c:max val="100"/>
        </c:scaling>
        <c:axPos val="l"/>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a:pPr>
            <a:endParaRPr lang="sr-Latn-CS"/>
          </a:p>
        </c:txPr>
        <c:crossAx val="62355328"/>
        <c:crosses val="autoZero"/>
        <c:crossBetween val="between"/>
      </c:valAx>
      <c:spPr>
        <a:solidFill>
          <a:srgbClr val="C0C0C0"/>
        </a:soli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Times New Roman" pitchFamily="18" charset="0"/>
          <a:ea typeface="Arial"/>
          <a:cs typeface="Times New Roman" pitchFamily="18" charset="0"/>
        </a:defRPr>
      </a:pPr>
      <a:endParaRPr lang="sr-Latn-C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hr-HR"/>
  <c:chart>
    <c:view3D>
      <c:rAngAx val="1"/>
    </c:view3D>
    <c:plotArea>
      <c:layout/>
      <c:bar3DChart>
        <c:barDir val="col"/>
        <c:grouping val="clustered"/>
        <c:ser>
          <c:idx val="0"/>
          <c:order val="0"/>
          <c:dLbls>
            <c:showVal val="1"/>
          </c:dLbls>
          <c:cat>
            <c:strRef>
              <c:f>Sheet1!$A$58:$A$60</c:f>
              <c:strCache>
                <c:ptCount val="3"/>
                <c:pt idx="0">
                  <c:v>nikad</c:v>
                </c:pt>
                <c:pt idx="1">
                  <c:v>jednom</c:v>
                </c:pt>
                <c:pt idx="2">
                  <c:v>više puta</c:v>
                </c:pt>
              </c:strCache>
            </c:strRef>
          </c:cat>
          <c:val>
            <c:numRef>
              <c:f>Sheet1!$B$58:$B$60</c:f>
              <c:numCache>
                <c:formatCode>General</c:formatCode>
                <c:ptCount val="3"/>
                <c:pt idx="0">
                  <c:v>63.3</c:v>
                </c:pt>
                <c:pt idx="1">
                  <c:v>16.5</c:v>
                </c:pt>
                <c:pt idx="2">
                  <c:v>20.2</c:v>
                </c:pt>
              </c:numCache>
            </c:numRef>
          </c:val>
        </c:ser>
        <c:shape val="box"/>
        <c:axId val="68170880"/>
        <c:axId val="68172416"/>
        <c:axId val="0"/>
      </c:bar3DChart>
      <c:catAx>
        <c:axId val="68170880"/>
        <c:scaling>
          <c:orientation val="minMax"/>
        </c:scaling>
        <c:axPos val="b"/>
        <c:tickLblPos val="nextTo"/>
        <c:crossAx val="68172416"/>
        <c:crosses val="autoZero"/>
        <c:auto val="1"/>
        <c:lblAlgn val="ctr"/>
        <c:lblOffset val="100"/>
      </c:catAx>
      <c:valAx>
        <c:axId val="68172416"/>
        <c:scaling>
          <c:orientation val="minMax"/>
        </c:scaling>
        <c:axPos val="l"/>
        <c:majorGridlines/>
        <c:numFmt formatCode="General" sourceLinked="1"/>
        <c:tickLblPos val="nextTo"/>
        <c:crossAx val="6817088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hr-HR"/>
  <c:style val="4"/>
  <c:chart>
    <c:title>
      <c:tx>
        <c:rich>
          <a:bodyPr/>
          <a:lstStyle/>
          <a:p>
            <a:pPr>
              <a:defRPr/>
            </a:pPr>
            <a:r>
              <a:rPr lang="hr-HR" dirty="0" smtClean="0"/>
              <a:t>How</a:t>
            </a:r>
            <a:r>
              <a:rPr lang="hr-HR" baseline="0" dirty="0" smtClean="0"/>
              <a:t> often do you visit city web site?</a:t>
            </a:r>
            <a:endParaRPr lang="hr-HR" dirty="0"/>
          </a:p>
        </c:rich>
      </c:tx>
      <c:layout>
        <c:manualLayout>
          <c:xMode val="edge"/>
          <c:yMode val="edge"/>
          <c:x val="7.8749999999999987E-2"/>
          <c:y val="5.0980377845978767E-2"/>
        </c:manualLayout>
      </c:layout>
    </c:title>
    <c:view3D>
      <c:rAngAx val="1"/>
    </c:view3D>
    <c:plotArea>
      <c:layout/>
      <c:bar3DChart>
        <c:barDir val="col"/>
        <c:grouping val="clustered"/>
        <c:ser>
          <c:idx val="0"/>
          <c:order val="0"/>
          <c:cat>
            <c:strRef>
              <c:f>Sheet1!$A$1:$A$4</c:f>
              <c:strCache>
                <c:ptCount val="4"/>
                <c:pt idx="0">
                  <c:v>niti jednom</c:v>
                </c:pt>
                <c:pt idx="1">
                  <c:v>jednom</c:v>
                </c:pt>
                <c:pt idx="2">
                  <c:v>više puta</c:v>
                </c:pt>
                <c:pt idx="3">
                  <c:v>posjećujem ga redovito</c:v>
                </c:pt>
              </c:strCache>
            </c:strRef>
          </c:cat>
          <c:val>
            <c:numRef>
              <c:f>Sheet1!$B$1:$B$4</c:f>
              <c:numCache>
                <c:formatCode>General</c:formatCode>
                <c:ptCount val="4"/>
                <c:pt idx="0">
                  <c:v>5.4</c:v>
                </c:pt>
                <c:pt idx="1">
                  <c:v>5.2</c:v>
                </c:pt>
                <c:pt idx="2">
                  <c:v>25.3</c:v>
                </c:pt>
                <c:pt idx="3">
                  <c:v>51</c:v>
                </c:pt>
              </c:numCache>
            </c:numRef>
          </c:val>
        </c:ser>
        <c:dLbls>
          <c:showVal val="1"/>
        </c:dLbls>
        <c:shape val="box"/>
        <c:axId val="62433920"/>
        <c:axId val="62448000"/>
        <c:axId val="0"/>
      </c:bar3DChart>
      <c:catAx>
        <c:axId val="62433920"/>
        <c:scaling>
          <c:orientation val="minMax"/>
        </c:scaling>
        <c:axPos val="b"/>
        <c:majorTickMark val="none"/>
        <c:tickLblPos val="nextTo"/>
        <c:crossAx val="62448000"/>
        <c:crosses val="autoZero"/>
        <c:auto val="1"/>
        <c:lblAlgn val="ctr"/>
        <c:lblOffset val="100"/>
      </c:catAx>
      <c:valAx>
        <c:axId val="62448000"/>
        <c:scaling>
          <c:orientation val="minMax"/>
        </c:scaling>
        <c:delete val="1"/>
        <c:axPos val="l"/>
        <c:numFmt formatCode="General" sourceLinked="1"/>
        <c:majorTickMark val="none"/>
        <c:tickLblPos val="none"/>
        <c:crossAx val="6243392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hr-HR"/>
  <c:chart>
    <c:view3D>
      <c:rAngAx val="1"/>
    </c:view3D>
    <c:plotArea>
      <c:layout/>
      <c:bar3DChart>
        <c:barDir val="col"/>
        <c:grouping val="clustered"/>
        <c:ser>
          <c:idx val="0"/>
          <c:order val="0"/>
          <c:dLbls>
            <c:showVal val="1"/>
          </c:dLbls>
          <c:cat>
            <c:strRef>
              <c:f>Sheet1!$A$1:$A$3</c:f>
              <c:strCache>
                <c:ptCount val="3"/>
                <c:pt idx="0">
                  <c:v>nikad</c:v>
                </c:pt>
                <c:pt idx="1">
                  <c:v>jednom</c:v>
                </c:pt>
                <c:pt idx="2">
                  <c:v>više puta</c:v>
                </c:pt>
              </c:strCache>
            </c:strRef>
          </c:cat>
          <c:val>
            <c:numRef>
              <c:f>Sheet1!$B$1:$B$3</c:f>
              <c:numCache>
                <c:formatCode>General</c:formatCode>
                <c:ptCount val="3"/>
                <c:pt idx="0">
                  <c:v>39.300000000000004</c:v>
                </c:pt>
                <c:pt idx="1">
                  <c:v>16.899999999999999</c:v>
                </c:pt>
                <c:pt idx="2">
                  <c:v>43.9</c:v>
                </c:pt>
              </c:numCache>
            </c:numRef>
          </c:val>
        </c:ser>
        <c:shape val="box"/>
        <c:axId val="62740352"/>
        <c:axId val="62741888"/>
        <c:axId val="0"/>
      </c:bar3DChart>
      <c:catAx>
        <c:axId val="62740352"/>
        <c:scaling>
          <c:orientation val="minMax"/>
        </c:scaling>
        <c:axPos val="b"/>
        <c:tickLblPos val="nextTo"/>
        <c:crossAx val="62741888"/>
        <c:crosses val="autoZero"/>
        <c:auto val="1"/>
        <c:lblAlgn val="ctr"/>
        <c:lblOffset val="100"/>
      </c:catAx>
      <c:valAx>
        <c:axId val="62741888"/>
        <c:scaling>
          <c:orientation val="minMax"/>
        </c:scaling>
        <c:axPos val="l"/>
        <c:majorGridlines/>
        <c:numFmt formatCode="General" sourceLinked="1"/>
        <c:tickLblPos val="nextTo"/>
        <c:crossAx val="62740352"/>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hr-HR"/>
  <c:chart>
    <c:view3D>
      <c:rAngAx val="1"/>
    </c:view3D>
    <c:plotArea>
      <c:layout/>
      <c:bar3DChart>
        <c:barDir val="col"/>
        <c:grouping val="clustered"/>
        <c:ser>
          <c:idx val="0"/>
          <c:order val="0"/>
          <c:dLbls>
            <c:showVal val="1"/>
          </c:dLbls>
          <c:cat>
            <c:strRef>
              <c:f>Sheet1!$A$1:$A$3</c:f>
              <c:strCache>
                <c:ptCount val="3"/>
                <c:pt idx="0">
                  <c:v>nikad</c:v>
                </c:pt>
                <c:pt idx="1">
                  <c:v>jednom</c:v>
                </c:pt>
                <c:pt idx="2">
                  <c:v>više puta</c:v>
                </c:pt>
              </c:strCache>
            </c:strRef>
          </c:cat>
          <c:val>
            <c:numRef>
              <c:f>Sheet1!$B$1:$B$3</c:f>
              <c:numCache>
                <c:formatCode>General</c:formatCode>
                <c:ptCount val="3"/>
                <c:pt idx="0">
                  <c:v>15.2</c:v>
                </c:pt>
                <c:pt idx="1">
                  <c:v>16.100000000000001</c:v>
                </c:pt>
                <c:pt idx="2">
                  <c:v>41.2</c:v>
                </c:pt>
              </c:numCache>
            </c:numRef>
          </c:val>
        </c:ser>
        <c:shape val="box"/>
        <c:axId val="62770560"/>
        <c:axId val="62776448"/>
        <c:axId val="0"/>
      </c:bar3DChart>
      <c:catAx>
        <c:axId val="62770560"/>
        <c:scaling>
          <c:orientation val="minMax"/>
        </c:scaling>
        <c:axPos val="b"/>
        <c:tickLblPos val="nextTo"/>
        <c:crossAx val="62776448"/>
        <c:crosses val="autoZero"/>
        <c:auto val="1"/>
        <c:lblAlgn val="ctr"/>
        <c:lblOffset val="100"/>
      </c:catAx>
      <c:valAx>
        <c:axId val="62776448"/>
        <c:scaling>
          <c:orientation val="minMax"/>
        </c:scaling>
        <c:axPos val="l"/>
        <c:majorGridlines/>
        <c:numFmt formatCode="General" sourceLinked="1"/>
        <c:tickLblPos val="nextTo"/>
        <c:crossAx val="6277056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hr-HR"/>
  <c:chart>
    <c:view3D>
      <c:rAngAx val="1"/>
    </c:view3D>
    <c:plotArea>
      <c:layout/>
      <c:bar3DChart>
        <c:barDir val="col"/>
        <c:grouping val="clustered"/>
        <c:ser>
          <c:idx val="0"/>
          <c:order val="0"/>
          <c:dLbls>
            <c:showVal val="1"/>
          </c:dLbls>
          <c:cat>
            <c:strRef>
              <c:f>Sheet1!$A$20:$A$22</c:f>
              <c:strCache>
                <c:ptCount val="3"/>
                <c:pt idx="0">
                  <c:v>nikad</c:v>
                </c:pt>
                <c:pt idx="1">
                  <c:v>jednom</c:v>
                </c:pt>
                <c:pt idx="2">
                  <c:v>više puta</c:v>
                </c:pt>
              </c:strCache>
            </c:strRef>
          </c:cat>
          <c:val>
            <c:numRef>
              <c:f>Sheet1!$B$20:$B$22</c:f>
              <c:numCache>
                <c:formatCode>General</c:formatCode>
                <c:ptCount val="3"/>
                <c:pt idx="0">
                  <c:v>23.1</c:v>
                </c:pt>
                <c:pt idx="1">
                  <c:v>18.5</c:v>
                </c:pt>
                <c:pt idx="2">
                  <c:v>30.1</c:v>
                </c:pt>
              </c:numCache>
            </c:numRef>
          </c:val>
        </c:ser>
        <c:shape val="box"/>
        <c:axId val="63673472"/>
        <c:axId val="63675008"/>
        <c:axId val="0"/>
      </c:bar3DChart>
      <c:catAx>
        <c:axId val="63673472"/>
        <c:scaling>
          <c:orientation val="minMax"/>
        </c:scaling>
        <c:axPos val="b"/>
        <c:tickLblPos val="nextTo"/>
        <c:crossAx val="63675008"/>
        <c:crosses val="autoZero"/>
        <c:auto val="1"/>
        <c:lblAlgn val="ctr"/>
        <c:lblOffset val="100"/>
      </c:catAx>
      <c:valAx>
        <c:axId val="63675008"/>
        <c:scaling>
          <c:orientation val="minMax"/>
        </c:scaling>
        <c:axPos val="l"/>
        <c:majorGridlines/>
        <c:numFmt formatCode="General" sourceLinked="1"/>
        <c:tickLblPos val="nextTo"/>
        <c:crossAx val="6367347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hr-HR"/>
  <c:chart>
    <c:view3D>
      <c:rAngAx val="1"/>
    </c:view3D>
    <c:plotArea>
      <c:layout/>
      <c:bar3DChart>
        <c:barDir val="col"/>
        <c:grouping val="clustered"/>
        <c:ser>
          <c:idx val="0"/>
          <c:order val="0"/>
          <c:dLbls>
            <c:showVal val="1"/>
          </c:dLbls>
          <c:cat>
            <c:strRef>
              <c:f>Sheet1!$A$25:$A$27</c:f>
              <c:strCache>
                <c:ptCount val="3"/>
                <c:pt idx="0">
                  <c:v>nikad</c:v>
                </c:pt>
                <c:pt idx="1">
                  <c:v>jednom</c:v>
                </c:pt>
                <c:pt idx="2">
                  <c:v>više puta</c:v>
                </c:pt>
              </c:strCache>
            </c:strRef>
          </c:cat>
          <c:val>
            <c:numRef>
              <c:f>Sheet1!$B$25:$B$27</c:f>
              <c:numCache>
                <c:formatCode>General</c:formatCode>
                <c:ptCount val="3"/>
                <c:pt idx="0">
                  <c:v>13.9</c:v>
                </c:pt>
                <c:pt idx="1">
                  <c:v>6.8</c:v>
                </c:pt>
                <c:pt idx="2">
                  <c:v>79.2</c:v>
                </c:pt>
              </c:numCache>
            </c:numRef>
          </c:val>
        </c:ser>
        <c:shape val="box"/>
        <c:axId val="63691392"/>
        <c:axId val="63697280"/>
        <c:axId val="0"/>
      </c:bar3DChart>
      <c:catAx>
        <c:axId val="63691392"/>
        <c:scaling>
          <c:orientation val="minMax"/>
        </c:scaling>
        <c:axPos val="b"/>
        <c:tickLblPos val="nextTo"/>
        <c:crossAx val="63697280"/>
        <c:crosses val="autoZero"/>
        <c:auto val="1"/>
        <c:lblAlgn val="ctr"/>
        <c:lblOffset val="100"/>
      </c:catAx>
      <c:valAx>
        <c:axId val="63697280"/>
        <c:scaling>
          <c:orientation val="minMax"/>
        </c:scaling>
        <c:axPos val="l"/>
        <c:majorGridlines/>
        <c:numFmt formatCode="General" sourceLinked="1"/>
        <c:tickLblPos val="nextTo"/>
        <c:crossAx val="63691392"/>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hr-HR"/>
  <c:chart>
    <c:view3D>
      <c:rAngAx val="1"/>
    </c:view3D>
    <c:plotArea>
      <c:layout/>
      <c:bar3DChart>
        <c:barDir val="col"/>
        <c:grouping val="clustered"/>
        <c:ser>
          <c:idx val="0"/>
          <c:order val="0"/>
          <c:dLbls>
            <c:showVal val="1"/>
          </c:dLbls>
          <c:cat>
            <c:strRef>
              <c:f>Sheet1!$A$37:$A$39</c:f>
              <c:strCache>
                <c:ptCount val="3"/>
                <c:pt idx="0">
                  <c:v>nikad</c:v>
                </c:pt>
                <c:pt idx="1">
                  <c:v>jednom</c:v>
                </c:pt>
                <c:pt idx="2">
                  <c:v>više puta</c:v>
                </c:pt>
              </c:strCache>
            </c:strRef>
          </c:cat>
          <c:val>
            <c:numRef>
              <c:f>Sheet1!$B$37:$B$39</c:f>
              <c:numCache>
                <c:formatCode>General</c:formatCode>
                <c:ptCount val="3"/>
                <c:pt idx="0">
                  <c:v>37.9</c:v>
                </c:pt>
                <c:pt idx="1">
                  <c:v>13.5</c:v>
                </c:pt>
                <c:pt idx="2">
                  <c:v>48.6</c:v>
                </c:pt>
              </c:numCache>
            </c:numRef>
          </c:val>
        </c:ser>
        <c:shape val="box"/>
        <c:axId val="63746432"/>
        <c:axId val="63747968"/>
        <c:axId val="0"/>
      </c:bar3DChart>
      <c:catAx>
        <c:axId val="63746432"/>
        <c:scaling>
          <c:orientation val="minMax"/>
        </c:scaling>
        <c:axPos val="b"/>
        <c:tickLblPos val="nextTo"/>
        <c:crossAx val="63747968"/>
        <c:crosses val="autoZero"/>
        <c:auto val="1"/>
        <c:lblAlgn val="ctr"/>
        <c:lblOffset val="100"/>
      </c:catAx>
      <c:valAx>
        <c:axId val="63747968"/>
        <c:scaling>
          <c:orientation val="minMax"/>
        </c:scaling>
        <c:axPos val="l"/>
        <c:majorGridlines/>
        <c:numFmt formatCode="General" sourceLinked="1"/>
        <c:tickLblPos val="nextTo"/>
        <c:crossAx val="63746432"/>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hr-HR"/>
  <c:chart>
    <c:view3D>
      <c:rAngAx val="1"/>
    </c:view3D>
    <c:plotArea>
      <c:layout/>
      <c:bar3DChart>
        <c:barDir val="col"/>
        <c:grouping val="clustered"/>
        <c:ser>
          <c:idx val="0"/>
          <c:order val="0"/>
          <c:dLbls>
            <c:showVal val="1"/>
          </c:dLbls>
          <c:cat>
            <c:strRef>
              <c:f>Sheet1!$A$45:$A$47</c:f>
              <c:strCache>
                <c:ptCount val="3"/>
                <c:pt idx="0">
                  <c:v>nikad</c:v>
                </c:pt>
                <c:pt idx="1">
                  <c:v>jednom</c:v>
                </c:pt>
                <c:pt idx="2">
                  <c:v>više puta</c:v>
                </c:pt>
              </c:strCache>
            </c:strRef>
          </c:cat>
          <c:val>
            <c:numRef>
              <c:f>Sheet1!$B$45:$B$47</c:f>
              <c:numCache>
                <c:formatCode>General</c:formatCode>
                <c:ptCount val="3"/>
                <c:pt idx="0">
                  <c:v>32.6</c:v>
                </c:pt>
                <c:pt idx="1">
                  <c:v>9.2000000000000011</c:v>
                </c:pt>
                <c:pt idx="2">
                  <c:v>58.2</c:v>
                </c:pt>
              </c:numCache>
            </c:numRef>
          </c:val>
        </c:ser>
        <c:shape val="box"/>
        <c:axId val="63776640"/>
        <c:axId val="63778176"/>
        <c:axId val="0"/>
      </c:bar3DChart>
      <c:catAx>
        <c:axId val="63776640"/>
        <c:scaling>
          <c:orientation val="minMax"/>
        </c:scaling>
        <c:axPos val="b"/>
        <c:tickLblPos val="nextTo"/>
        <c:crossAx val="63778176"/>
        <c:crosses val="autoZero"/>
        <c:auto val="1"/>
        <c:lblAlgn val="ctr"/>
        <c:lblOffset val="100"/>
      </c:catAx>
      <c:valAx>
        <c:axId val="63778176"/>
        <c:scaling>
          <c:orientation val="minMax"/>
        </c:scaling>
        <c:axPos val="l"/>
        <c:majorGridlines/>
        <c:numFmt formatCode="General" sourceLinked="1"/>
        <c:tickLblPos val="nextTo"/>
        <c:crossAx val="63776640"/>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hr-HR"/>
  <c:chart>
    <c:view3D>
      <c:rAngAx val="1"/>
    </c:view3D>
    <c:plotArea>
      <c:layout/>
      <c:bar3DChart>
        <c:barDir val="col"/>
        <c:grouping val="clustered"/>
        <c:ser>
          <c:idx val="0"/>
          <c:order val="0"/>
          <c:dLbls>
            <c:showVal val="1"/>
          </c:dLbls>
          <c:cat>
            <c:strRef>
              <c:f>Sheet1!$A$54:$A$56</c:f>
              <c:strCache>
                <c:ptCount val="3"/>
                <c:pt idx="0">
                  <c:v>nikad</c:v>
                </c:pt>
                <c:pt idx="1">
                  <c:v>jednom</c:v>
                </c:pt>
                <c:pt idx="2">
                  <c:v>više puta</c:v>
                </c:pt>
              </c:strCache>
            </c:strRef>
          </c:cat>
          <c:val>
            <c:numRef>
              <c:f>Sheet1!$B$54:$B$56</c:f>
              <c:numCache>
                <c:formatCode>General</c:formatCode>
                <c:ptCount val="3"/>
                <c:pt idx="0">
                  <c:v>41.5</c:v>
                </c:pt>
                <c:pt idx="1">
                  <c:v>13.8</c:v>
                </c:pt>
                <c:pt idx="2">
                  <c:v>44.6</c:v>
                </c:pt>
              </c:numCache>
            </c:numRef>
          </c:val>
        </c:ser>
        <c:shape val="box"/>
        <c:axId val="63815040"/>
        <c:axId val="63816832"/>
        <c:axId val="0"/>
      </c:bar3DChart>
      <c:catAx>
        <c:axId val="63815040"/>
        <c:scaling>
          <c:orientation val="minMax"/>
        </c:scaling>
        <c:axPos val="b"/>
        <c:tickLblPos val="nextTo"/>
        <c:crossAx val="63816832"/>
        <c:crosses val="autoZero"/>
        <c:auto val="1"/>
        <c:lblAlgn val="ctr"/>
        <c:lblOffset val="100"/>
      </c:catAx>
      <c:valAx>
        <c:axId val="63816832"/>
        <c:scaling>
          <c:orientation val="minMax"/>
        </c:scaling>
        <c:axPos val="l"/>
        <c:majorGridlines/>
        <c:numFmt formatCode="General" sourceLinked="1"/>
        <c:tickLblPos val="nextTo"/>
        <c:crossAx val="63815040"/>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78C01-FB39-4D26-AC52-82855ED05868}" type="datetimeFigureOut">
              <a:rPr lang="hr-HR" smtClean="0"/>
              <a:pPr/>
              <a:t>10.11.2011.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127E346-2112-40EE-9697-D8AB3DCA47BB}"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78C01-FB39-4D26-AC52-82855ED05868}" type="datetimeFigureOut">
              <a:rPr lang="hr-HR" smtClean="0"/>
              <a:pPr/>
              <a:t>10.11.2011.</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7E346-2112-40EE-9697-D8AB3DCA47BB}"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lica@edemokracija.hr" TargetMode="External"/><Relationship Id="rId2" Type="http://schemas.openxmlformats.org/officeDocument/2006/relationships/hyperlink" Target="mailto:domagoj@edemokracija.hr"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ilica@edemokracija.hr" TargetMode="External"/><Relationship Id="rId2" Type="http://schemas.openxmlformats.org/officeDocument/2006/relationships/hyperlink" Target="mailto:domagoj@edemokracija.hr"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268761"/>
            <a:ext cx="7056784" cy="1800200"/>
          </a:xfrm>
        </p:spPr>
        <p:txBody>
          <a:bodyPr>
            <a:normAutofit fontScale="90000"/>
          </a:bodyPr>
          <a:lstStyle/>
          <a:p>
            <a:pPr hangingPunct="0"/>
            <a:r>
              <a:rPr lang="hr-HR" dirty="0" smtClean="0"/>
              <a:t/>
            </a:r>
            <a:br>
              <a:rPr lang="hr-HR" dirty="0" smtClean="0"/>
            </a:br>
            <a:r>
              <a:rPr lang="en-US" dirty="0" smtClean="0"/>
              <a:t> </a:t>
            </a:r>
            <a:r>
              <a:rPr lang="hr-HR" dirty="0" smtClean="0"/>
              <a:t/>
            </a:r>
            <a:br>
              <a:rPr lang="hr-HR" dirty="0" smtClean="0"/>
            </a:br>
            <a:r>
              <a:rPr lang="en-US" sz="2700" b="1" dirty="0" smtClean="0"/>
              <a:t>"E-government and e-participation: City web sites; the case of Croatia"</a:t>
            </a:r>
            <a:r>
              <a:rPr lang="en-US" dirty="0" smtClean="0"/>
              <a:t> </a:t>
            </a:r>
            <a:r>
              <a:rPr lang="hr-HR" dirty="0" smtClean="0"/>
              <a:t/>
            </a:r>
            <a:br>
              <a:rPr lang="hr-HR" dirty="0" smtClean="0"/>
            </a:br>
            <a:r>
              <a:rPr lang="hr-HR" dirty="0" smtClean="0"/>
              <a:t/>
            </a:r>
            <a:br>
              <a:rPr lang="hr-HR" dirty="0" smtClean="0"/>
            </a:br>
            <a:r>
              <a:rPr lang="hr-HR" dirty="0"/>
              <a:t/>
            </a:r>
            <a:br>
              <a:rPr lang="hr-HR" dirty="0"/>
            </a:br>
            <a:endParaRPr lang="hr-HR" dirty="0"/>
          </a:p>
        </p:txBody>
      </p:sp>
      <p:sp>
        <p:nvSpPr>
          <p:cNvPr id="3" name="Subtitle 2"/>
          <p:cNvSpPr>
            <a:spLocks noGrp="1"/>
          </p:cNvSpPr>
          <p:nvPr>
            <p:ph type="subTitle" idx="1"/>
          </p:nvPr>
        </p:nvSpPr>
        <p:spPr>
          <a:xfrm>
            <a:off x="755576" y="3886200"/>
            <a:ext cx="7016824" cy="2279104"/>
          </a:xfrm>
        </p:spPr>
        <p:txBody>
          <a:bodyPr>
            <a:noAutofit/>
          </a:bodyPr>
          <a:lstStyle/>
          <a:p>
            <a:pPr algn="l"/>
            <a:r>
              <a:rPr lang="en-US" sz="1800" dirty="0" smtClean="0"/>
              <a:t>Dr.sc. </a:t>
            </a:r>
            <a:r>
              <a:rPr lang="en-US" sz="1800" dirty="0" err="1" smtClean="0"/>
              <a:t>Domagoj</a:t>
            </a:r>
            <a:r>
              <a:rPr lang="en-US" sz="1800" dirty="0" smtClean="0"/>
              <a:t> </a:t>
            </a:r>
            <a:r>
              <a:rPr lang="en-US" sz="1800" dirty="0" err="1" smtClean="0"/>
              <a:t>Bebić</a:t>
            </a:r>
            <a:r>
              <a:rPr lang="hr-HR" sz="1800" dirty="0" smtClean="0"/>
              <a:t/>
            </a:r>
            <a:br>
              <a:rPr lang="hr-HR" sz="1800" dirty="0" smtClean="0"/>
            </a:br>
            <a:r>
              <a:rPr lang="en-US" sz="1800" u="sng" dirty="0" smtClean="0">
                <a:hlinkClick r:id="rId2"/>
              </a:rPr>
              <a:t>domagoj@edemokracija.hr</a:t>
            </a:r>
            <a:r>
              <a:rPr lang="hr-HR" sz="1800" dirty="0" smtClean="0"/>
              <a:t/>
            </a:r>
            <a:br>
              <a:rPr lang="hr-HR" sz="1800" dirty="0" smtClean="0"/>
            </a:br>
            <a:r>
              <a:rPr lang="en-US" sz="1800" dirty="0" smtClean="0"/>
              <a:t>Faculty of Political Science</a:t>
            </a:r>
            <a:endParaRPr lang="hr-HR" sz="1800" dirty="0" smtClean="0"/>
          </a:p>
          <a:p>
            <a:pPr algn="l"/>
            <a:endParaRPr lang="hr-HR" sz="1800" dirty="0" smtClean="0"/>
          </a:p>
          <a:p>
            <a:pPr algn="l"/>
            <a:r>
              <a:rPr lang="en-US" sz="1800" dirty="0" err="1" smtClean="0"/>
              <a:t>Milica</a:t>
            </a:r>
            <a:r>
              <a:rPr lang="en-US" sz="1800" dirty="0" smtClean="0"/>
              <a:t> </a:t>
            </a:r>
            <a:r>
              <a:rPr lang="en-US" sz="1800" dirty="0" err="1" smtClean="0"/>
              <a:t>Vučković</a:t>
            </a:r>
            <a:r>
              <a:rPr lang="hr-HR" sz="1800" dirty="0" smtClean="0"/>
              <a:t/>
            </a:r>
            <a:br>
              <a:rPr lang="hr-HR" sz="1800" dirty="0" smtClean="0"/>
            </a:br>
            <a:r>
              <a:rPr lang="en-US" sz="1800" u="sng" dirty="0" smtClean="0">
                <a:hlinkClick r:id="rId3"/>
              </a:rPr>
              <a:t>milica@edemokracija.hr</a:t>
            </a:r>
            <a:r>
              <a:rPr lang="hr-HR" sz="1800" dirty="0" smtClean="0"/>
              <a:t/>
            </a:r>
            <a:br>
              <a:rPr lang="hr-HR" sz="1800" dirty="0" smtClean="0"/>
            </a:br>
            <a:r>
              <a:rPr lang="en-US" sz="1800" dirty="0" err="1" smtClean="0"/>
              <a:t>InMed</a:t>
            </a:r>
            <a:r>
              <a:rPr lang="en-US" sz="1800" dirty="0" smtClean="0"/>
              <a:t> Institute</a:t>
            </a:r>
            <a:r>
              <a:rPr lang="hr-HR" sz="1800" dirty="0" smtClean="0"/>
              <a:t/>
            </a:r>
            <a:br>
              <a:rPr lang="hr-HR" sz="1800" dirty="0" smtClean="0"/>
            </a:br>
            <a:endParaRPr lang="hr-HR" sz="1800" dirty="0">
              <a:solidFill>
                <a:schemeClr val="tx1"/>
              </a:solidFill>
            </a:endParaRPr>
          </a:p>
        </p:txBody>
      </p:sp>
      <p:pic>
        <p:nvPicPr>
          <p:cNvPr id="1026" name="Picture 2" descr="C:\Users\Domagoj\Desktop\udruga gradova anketa\gradovi-inmed.gif"/>
          <p:cNvPicPr>
            <a:picLocks noChangeAspect="1" noChangeArrowheads="1"/>
          </p:cNvPicPr>
          <p:nvPr/>
        </p:nvPicPr>
        <p:blipFill>
          <a:blip r:embed="rId4" cstate="print"/>
          <a:srcRect/>
          <a:stretch>
            <a:fillRect/>
          </a:stretch>
        </p:blipFill>
        <p:spPr bwMode="auto">
          <a:xfrm>
            <a:off x="6012160" y="5661248"/>
            <a:ext cx="2667000" cy="714375"/>
          </a:xfrm>
          <a:prstGeom prst="rect">
            <a:avLst/>
          </a:prstGeom>
          <a:noFill/>
        </p:spPr>
      </p:pic>
      <p:sp>
        <p:nvSpPr>
          <p:cNvPr id="10242" name="AutoShape 2" descr="data:image/jpeg;base64,/9j/4AAQSkZJRgABAQAAAQABAAD/2wBDAAkGBwgHBgkIBwgKCgkLDRYPDQwMDRsUFRAWIB0iIiAdHx8kKDQsJCYxJx8fLT0tMTU3Ojo6Iys/RD84QzQ5Ojf/2wBDAQoKCg0MDRoPDxo3JR8lNzc3Nzc3Nzc3Nzc3Nzc3Nzc3Nzc3Nzc3Nzc3Nzc3Nzc3Nzc3Nzc3Nzc3Nzc3Nzc3Nzf/wAARCABjAQUDASIAAhEBAxEB/8QAHAAAAQQDAQAAAAAAAAAAAAAAAAQFBgcCAwgB/8QAVBAAAQMCAgQHCwcGCQ0AAAAAAQACAwQFBhEHEiExExVRU3Gi0SIyQUJhcoGRkrGyFCM0NUN0wTM2UnODoQgWJTdEYpPC4SQmJ0VGVWNldYSUs/H/xAAZAQEAAwEBAAAAAAAAAAAAAAAAAQQFAwL/xAApEQACAgECBQMEAwAAAAAAAAAAAgEDBBExEhMhIkE0UXEUM2HwIzLB/9oADAMBAAIRAxEAPwCxsXXV9kw5T1VLHHwsjmRtLmA5ZtJzy9CSYHxA+60gjrxHJUhxzc1gGzPYk+k/81bf94j+Byj2jY/yo8eDYrnAsYsNp11KMWN9XK69NDyrxxdortIG8AKeKctMYhG1odtGfQrMs9bS3OlbPExmTgD3oVF3I/yhV8pqH/EVONGd34OV1FI7ZvbnyFd8yhYrhljYr4WQ82SrzvsL8fYkqrPc6ekoGxM1ow97nRg5jNOl3v4hwtU3Ojij4VmqG5sGWZcB+KhulQ/5ys8lK3L1lKXknRtWEnPN0fxtXOal0p6b7nSLX/mnXbYaDja/E7KiEeQU7OxbqHGl5+XU4nnidEZW67eAaM257fByJls1v4yuccGZAI8BU6iwCA5r9vrXW+6mtpTgOdFF1irZzJJxbZoK2kZOyNndD9EJVwUfNM9kJNaqMUNGyAeKEsWWaphwUfNM9kI4KPmmeyFmm996tzLsy0mri+XujMgg1u6DR4TyKALeCj5pnshHBR80z2Qs0IDDgo+aZ7IRwUfNM9kLNCAw4KPmmeyEcFHzTPZCzQgMOCj5pnshHBR80z2Qs0IDDgo+aZ7IQYogMzGzLzQs1rnZwkL2be6aQpgTsRS943s1rmdAyF1VI05OETW5N9JWVhxpaLvOKZ0DqWc962UNyd0EKta2w19PVOifEXSFxzHp3pBNDNQ1LWuaY5WEOHk5CtRMfGsjgWe4yrMnJrmHaO06CEcR3Rs9kKL4gxnabNOacU5qZmnumxBuQ9JSBuKXw4LnrmnOdobGzz3ZD/FVgTLUTgN1nzPO8+FV8fHThl7f6wWMjIeGiureS6MO4mtV+DhAzgp299DI0ZgcvlCfuDiyz4NmXQFQlFUT2m6MmAcySJ2Th5DvVn4huVTUYLlqKFzhKQ0HU3kE5FL8ZVsWFnowx8lnraWjqoovOMbHaZjBIDPIO+EDGuy6U72iuorrQw1VNGAyVgeGuaMwDyqhpWPY8tkBD/GzVkaLqh74XxuPct2DyL1k4yVVwy9Tzi5NltjQ3SIJjdrlbbRTmeudGxvgbkNZ3QE02PFlovdXJT01PJG6MZ60sbQCM8tm1VtjB1dNfq91WZHMjneyMkZNDc8xl6Mkmw5M+G7w8Gctc6pPkXqcRFpl9dZPMZdjXwmmkSXhNFH3PzbPZCEZ60MR8iFnGkQzSf8Amrb/ALwz4HKPaNvrV/QFIdKH5q2/7wz4HKPaNfrWToC0J9HHyZy+tb4I1UxiW7zsO41Lx1it9DLLaL00uORjfkRyj/4QsHfXsn3p3xFSDHlr4FtHcIwdSVnBvI8ByzH4q3LxzuXOzQU1SeRzV3WRNpAqG1V4p5mnMOpGe8pzd/NrV+dH8bVD62pdUtgLzm5kQZn0FTB382tX50fxtXKxZVqVnxJ2RuJb2jzH+EVs1zfaq1tUyJshHiudkp5ZtIktbcYaWooIoo3nIvbKTls6FXlBRy11ayCI7xtUso8F1bKiOQ5jVOexRlPRxNEr3HrFryJVWh+32HrDOkYXvFd1tLqWOKnozqxyh5LpDnkcwpffboy0WOtuj26zKWB0xHLkM8lzzgcvhx9eGBxzFU9p9EhV26QT/o5vR/5e/wByyzVGjDuP62+4NqLtSWxklxYX8DRseTwmTgBt9apqpxPf49Idbd328x3R7dR9IXHKMarRkPUD6VMtBznOo2MJOrrv2elMN8pmjTHdofACPgYgLSwljO51uGq6svNuZS1VK17ootY5PY1gIJ9OYW/Rvjt+L7dJUVlLFTSiYsayN5dmABtOY5SVsqLRHS4RuErN5opPhKrPQZI5ubQTq8MTl6AgLZ0iYrODsOOujIGzyGVsTI3HIEnPsWy1YobW4UF5fEBK2h+UvhaTkDqaxbn+5RD+EU/VwPSD9O4sHUkP4JPgV5dgGuadoFseB0cEUAkdpqqJrLSGgtDZ7xUvf/k7JCWwsacgTszJPoUxtWOYYcHtvWIwKWWOPOdjWnvs8g0DlKpfRNQ/KaiV8ex738HreEADP8U+6bWNtTLFbHF7qeVzp52tPdOALQAPQXfuQD5NpMxhcW/LLDhyFtAdsRqJAXyt5QMwpNo90kU2LOFpKun+Q3SD8rTlxILc8tZuflO0eBVtbNI1oh+lWm4OaAGtEbW5NA3Deme336Gp0lQ3S00s9NBUN1XslGRzy2k5bNuQQHTyCkttn+UUUUh3kbUqUECR9vpnzcI5gLuhU5jmphqMTVRpwBFDqxAjcSN/7z+5WVjbETLHbS2Nw+VzgtibyeUqm4opK2qbG3N0kjs3HpWjiRykm5tvBnZkza60r8yPEzntwhA056r6oHb5AUYKpRU31jXgODR4U/YrtRoMG0Xc95UNz9LSE2aP8hfRnyKZnXD1/IiNM3T8GnH8DKfFNUxgABjjdkPNHYpvo/f8rsXBOOYy3HaoVpDkbJi6s1T3jI2n2R2qY6LweKyctm33qMv7NfwMP71vyRXSJbY7bc6ZkYHzkRccvOT1oq3S+cUl0t/W9D93d8SV6Kd03Sou9KhNHqrB9xxaIZ7RW1ZaNaKB7h0gKq7H9bU3nK58XfmvdPur/cqYsX1rTeclHpX/AH2F/q0/fcvQfkIvNQgfkIvNQs80iG6UPzVt/wB4j+Byj2jX61f0BTrE9lbe8PwQOe9hi1ZGlu0khpH4qN4GslRQXKR8rTq8pG9W5tX6eK/OpSipoyZs8aEId9eyfenfGVbd0tYu2FHU2XzhjzYeRw2gqG3PCMlNehJTOkkY+UvOsN2ZzVmUERjoomO3hqnIvhrIdPAxqGSqUfzqc+PaWOcxwyc0lpB8BGwqcHbo1q+mM9dqyxhhGRtxlqaJpInfrluWwE7092zD5qsIy22oL4w/VObRt2EHw9C73ZNdjo3tuV6cWxK7FnzHQhOBwDfo8xnsV2AAAbFV+F8PT0V9D3BxjacgSN6tHLZkqeQ6vbLKXcdJSpVnc5oppGYe0rXemuEjYhJWPIe7YBrO125nocrO0o4stlLgept0NQyorq+AwwwQuD3ZHe4gbgBmtukzR9Q4mlFcY3Mq2t1TLFsLgNwPKovh/R5T25k8cdPI6aaJ0Tp5Dm5rSMjq7MhsK4ncT6CznCwf13e9M+KXtotNdxdUkRsmLdRzjkNsbewhWNgLB4w7VmOEP4IEka5zXuk/R/RYmkjry18dXGwMMsR2uaNwI3eEoCU6sdzwtUU9NKyQyUz4u4cD3Rbu9yovQxc6eiub6KskbDIHlwEh1c9wI2+EEK0NG1klw9QG3RcJwPCF5L9+Zy7EwY80W0Vyuklxp2SwyTO1pRGdjj4Tl4PQgEH8IDEtur7VR2WhmZUzRVAqZ3RHWbCA0tAJGzM66ccAnPAVd/0x/wD6ikdFo6pDZp7bHTPjjmLXSyZkveW7Rt5PIFMcIYZbQ2iotkodwEkJhORyOoRq7+XJAVjoLaDM85f0j+6FJP4Q1qnNHaL7TtzbQyGOUcgcQWk+TMZelPWEMEw4cuz2ULZBTl+t3bszuy/BTy6UENyoZaWojZJHI3VLXjMEICr8BG33u2tlp6yPX8dhcA5p5CFIo7HQVla6COtgmniAe9jHguaM8szluUDvOiGiZWOMAqYos89WN2Y/eCn/AANg6DDlxNRQQzNmkZwbpJJCc25g5Zbt4HgQFoUcLaenZE3cBsXlwqmUNDPVSd7DG556AM1vbsaM+RJ7jSR19BUUkwJjmjLHAHLMEcqLprGux5bXSdNyi73dJ7xcJaupdmXHuW57Gt8AWNpuL7ZUcPHDHK//AImf4KQXLBdTHUvbRsIj8GeZSX+J1x5D6WrWbKxmWFmOkGSuJlK0ss9ZJnV1H8asGSRta1tSYmyBrNweNuX7slXNjuRtNwbUiMv1dhadisvBFlnt8L2T57fImfFuDnPqn1VGzIyHNwHhKr0ZFawyPHbJYvxrGlbEnuiCBXKsluFbPVzflZ35kDcM/ArfwDRupbKzWGRIGahNhwZUy1jH1LSGg7iFa1HTtpqZkTRkGhcsq+LWjh2jY64tE1LPFvO5Welr63oPu7viSzRT3s3SnzG+HYruyKoDHmoiaWtIccgN+5asCWWa1MfwuYz5QllytQtcbwK6WW97J2kecXfmvdfur/cqYsX1tTecFe1wpI66hnpJml0c0ZY4A5ZgjJVvT4Pkpb0x0LHNhYdmeZU1XKtLJO8kW0M162RtBYw+jw+ahZPbqRxt5AhVC6Z0wBpIQd2o33LNkbGHNrQFhSfRYf1bfctqHkxdGxxzLQSFktM0Zfn3Ug815CRS0Wtn89WDoqXD8VIHF8bX5a7Q7LlC9DQBkAAORMMtq1v6Xcx5tdIPxSSSyuO65XgdFc/tQEobGxrtZrQD0LJQuSw1B72+X1vRWk+8FJJcO15Pc4oxIzzaph97EJJ8W5jIgELERMacwxo9Crt+H7oB3OLcSDpnjP8AcSaTD978TGOIB0vYfwQFn5AHMAL0gOGRGY5FU77DiEDucaXz0lqSyWPE473Gt59OXagLgaxje9aAvXNa7Y4ZjkKpaSzYv8XG109OfakstoxuO9xtX5eUO7UBeTY2N71oHoWQAG4AKhXWzHY73GtaT5S8fitL6LH43Ywqz+0eEB0Bk3PPIZoXO76fSK3vcVVJ6ahwWhzdJLd2JZz/AN27sQHRrmMeMnNB6V42Jje9YB5clze5+kpv+0NUeisK0PqdJIO291x6KsoDppC5edcNJTD9aXM9FWO1YOuukgb7ndf/ACh2oDqMsBOZaD6Eajf0R6lyw686RQdt0u3oqf8AFYG/aQR/rS8f2x7UB1WAAMgMvQvC0OGRGfSuUnYjx+3fdbz/AGrlrdinHYz1rveR+0cgOsGsa3vWgdAWS5Idi7Grd95vP9s9YHGWMhvvd4H7d6A66O3fuQAAMgMvQuQ/464v/wB/XYft3rE43xXntxFdOT6S7tTQHXy8yHIM1zvoxveIq+8R1lzvlympYSdSB07iJXeX+qPeuhKZ7pIGPdvIzQHlR4qEVHioQHtL9Fh/Vt9y2rVS/RYf1bfctqggEdICEIAyHIEZBCEB5qt8IBXhjYfFCyQgMOCZ+iPUvDBEd7AtiEBqNPCfs2+pYmkhP2bfUt6EAnNDTnfGFibfSn7IJUhAIzbKU/ZN9SxNqpD9kPUlyEA3mzUZ+zWBsdEfs05oQDScP0J+zCwOG6E/Zj1J5QgGM4YoD4g9S1nCtCdzB6lIEICOOwjRHxQtbsG0R3gKToQEUdgqiO4Ba3YHpCpehAQx2BKU55ALU7ANOR4FOEKQVNjewUGGcN1l0mDS5jdWFp8eQ7Gj1/uzVE2uglutaGDMgnWkd0q09PN6kvWIaHDVvJk+R5yTtHe8I4DLPzW5+0lmjjB41o9ZmbW7XOy74+EoSSTRzhRtNBHPJHkABkD4ArLa0NAA3Ba6WBlNE2NgAAGS2qCDTUeKhFR4qEB7SfRYf1bfctq1Uv0WH9W33LagBCEIAQhCAEIQgBCEIAQhCAEIQgBCEIAQhCAEIQgBCEIAQhCAEIQgBNWKLzFYLDW3OYa3ARksYN73+K0dJyTqo3ii38ZVVN8pbrU1I7hY4jukm8UkeEN3gHw5ciAqnC+FquorJK66N17rXvMs+e3ggTnq+7P1K6bLbIrbSMjY0BwG1JbDam04M8g+ccc9qe1IBCEKAaajxUIqPFQgGOluFV8lh+d8Rvijk6Ft4wqud6o7EIQBxhVc71R2I4wqud6o7EIQBxhVc71R2I4wqud6o7EIQBxhVc71R2I4wqud6o7EIQBxhVc71R2I4wqud6o7EIQBxhVc71R2I4wqud6o7EIQBxhVc71R2I4wqud6o7EIQBxhVc71R2I4wqud6o7EIQBxhVc71R2I4wqud6o7EIQBxhVc71R2I4wqud6o7EIQBxhVc71R2I4wqud6o7EIQBxhVc71R2I4wqud6o7EIQBxhVc71R2I4wqud6o7EIQBxhVc71R2LVNW1Di0ueD0tHYhCkk2C4VWX5XqjsXvGFVzvVHYhCgBxhVc71R2I4wqud6o7EIQg1TXCq7n53qjsQhCkk//2Q=="/>
          <p:cNvSpPr>
            <a:spLocks noChangeAspect="1" noChangeArrowheads="1"/>
          </p:cNvSpPr>
          <p:nvPr/>
        </p:nvSpPr>
        <p:spPr bwMode="auto">
          <a:xfrm>
            <a:off x="63500" y="-347663"/>
            <a:ext cx="1847850" cy="70485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0244" name="AutoShape 4" descr="data:image/jpeg;base64,/9j/4AAQSkZJRgABAQAAAQABAAD/2wBDAAkGBwgHBgkIBwgKCgkLDRYPDQwMDRsUFRAWIB0iIiAdHx8kKDQsJCYxJx8fLT0tMTU3Ojo6Iys/RD84QzQ5Ojf/2wBDAQoKCg0MDRoPDxo3JR8lNzc3Nzc3Nzc3Nzc3Nzc3Nzc3Nzc3Nzc3Nzc3Nzc3Nzc3Nzc3Nzc3Nzc3Nzc3Nzc3Nzf/wAARCABjAQUDASIAAhEBAxEB/8QAHAAAAQQDAQAAAAAAAAAAAAAAAAQFBgcCAwgB/8QAVBAAAQMCAgQHCwcGCQ0AAAAAAQACAwQFBhEHEiExExVRU3Gi0SIyQUJhcoGRkrGyFCM0NUN0wTM2UnODoQgWJTdEYpPC4SQmJ0VGVWNldYSUs/H/xAAZAQEAAwEBAAAAAAAAAAAAAAAAAQQFAwL/xAApEQACAgECBQMEAwAAAAAAAAAAAgEDBBExEhMhIkE0UXEUM2HwIzLB/9oADAMBAAIRAxEAPwCxsXXV9kw5T1VLHHwsjmRtLmA5ZtJzy9CSYHxA+60gjrxHJUhxzc1gGzPYk+k/81bf94j+Byj2jY/yo8eDYrnAsYsNp11KMWN9XK69NDyrxxdortIG8AKeKctMYhG1odtGfQrMs9bS3OlbPExmTgD3oVF3I/yhV8pqH/EVONGd34OV1FI7ZvbnyFd8yhYrhljYr4WQ82SrzvsL8fYkqrPc6ekoGxM1ow97nRg5jNOl3v4hwtU3Ojij4VmqG5sGWZcB+KhulQ/5ys8lK3L1lKXknRtWEnPN0fxtXOal0p6b7nSLX/mnXbYaDja/E7KiEeQU7OxbqHGl5+XU4nnidEZW67eAaM257fByJls1v4yuccGZAI8BU6iwCA5r9vrXW+6mtpTgOdFF1irZzJJxbZoK2kZOyNndD9EJVwUfNM9kJNaqMUNGyAeKEsWWaphwUfNM9kI4KPmmeyFmm996tzLsy0mri+XujMgg1u6DR4TyKALeCj5pnshHBR80z2Qs0IDDgo+aZ7IRwUfNM9kLNCAw4KPmmeyEcFHzTPZCzQgMOCj5pnshHBR80z2Qs0IDDgo+aZ7IQYogMzGzLzQs1rnZwkL2be6aQpgTsRS943s1rmdAyF1VI05OETW5N9JWVhxpaLvOKZ0DqWc962UNyd0EKta2w19PVOifEXSFxzHp3pBNDNQ1LWuaY5WEOHk5CtRMfGsjgWe4yrMnJrmHaO06CEcR3Rs9kKL4gxnabNOacU5qZmnumxBuQ9JSBuKXw4LnrmnOdobGzz3ZD/FVgTLUTgN1nzPO8+FV8fHThl7f6wWMjIeGiureS6MO4mtV+DhAzgp299DI0ZgcvlCfuDiyz4NmXQFQlFUT2m6MmAcySJ2Th5DvVn4huVTUYLlqKFzhKQ0HU3kE5FL8ZVsWFnowx8lnraWjqoovOMbHaZjBIDPIO+EDGuy6U72iuorrQw1VNGAyVgeGuaMwDyqhpWPY8tkBD/GzVkaLqh74XxuPct2DyL1k4yVVwy9Tzi5NltjQ3SIJjdrlbbRTmeudGxvgbkNZ3QE02PFlovdXJT01PJG6MZ60sbQCM8tm1VtjB1dNfq91WZHMjneyMkZNDc8xl6Mkmw5M+G7w8Gctc6pPkXqcRFpl9dZPMZdjXwmmkSXhNFH3PzbPZCEZ60MR8iFnGkQzSf8Amrb/ALwz4HKPaNvrV/QFIdKH5q2/7wz4HKPaNfrWToC0J9HHyZy+tb4I1UxiW7zsO41Lx1it9DLLaL00uORjfkRyj/4QsHfXsn3p3xFSDHlr4FtHcIwdSVnBvI8ByzH4q3LxzuXOzQU1SeRzV3WRNpAqG1V4p5mnMOpGe8pzd/NrV+dH8bVD62pdUtgLzm5kQZn0FTB382tX50fxtXKxZVqVnxJ2RuJb2jzH+EVs1zfaq1tUyJshHiudkp5ZtIktbcYaWooIoo3nIvbKTls6FXlBRy11ayCI7xtUso8F1bKiOQ5jVOexRlPRxNEr3HrFryJVWh+32HrDOkYXvFd1tLqWOKnozqxyh5LpDnkcwpffboy0WOtuj26zKWB0xHLkM8lzzgcvhx9eGBxzFU9p9EhV26QT/o5vR/5e/wByyzVGjDuP62+4NqLtSWxklxYX8DRseTwmTgBt9apqpxPf49Idbd328x3R7dR9IXHKMarRkPUD6VMtBznOo2MJOrrv2elMN8pmjTHdofACPgYgLSwljO51uGq6svNuZS1VK17ootY5PY1gIJ9OYW/Rvjt+L7dJUVlLFTSiYsayN5dmABtOY5SVsqLRHS4RuErN5opPhKrPQZI5ubQTq8MTl6AgLZ0iYrODsOOujIGzyGVsTI3HIEnPsWy1YobW4UF5fEBK2h+UvhaTkDqaxbn+5RD+EU/VwPSD9O4sHUkP4JPgV5dgGuadoFseB0cEUAkdpqqJrLSGgtDZ7xUvf/k7JCWwsacgTszJPoUxtWOYYcHtvWIwKWWOPOdjWnvs8g0DlKpfRNQ/KaiV8ex738HreEADP8U+6bWNtTLFbHF7qeVzp52tPdOALQAPQXfuQD5NpMxhcW/LLDhyFtAdsRqJAXyt5QMwpNo90kU2LOFpKun+Q3SD8rTlxILc8tZuflO0eBVtbNI1oh+lWm4OaAGtEbW5NA3Deme336Gp0lQ3S00s9NBUN1XslGRzy2k5bNuQQHTyCkttn+UUUUh3kbUqUECR9vpnzcI5gLuhU5jmphqMTVRpwBFDqxAjcSN/7z+5WVjbETLHbS2Nw+VzgtibyeUqm4opK2qbG3N0kjs3HpWjiRykm5tvBnZkza60r8yPEzntwhA056r6oHb5AUYKpRU31jXgODR4U/YrtRoMG0Xc95UNz9LSE2aP8hfRnyKZnXD1/IiNM3T8GnH8DKfFNUxgABjjdkPNHYpvo/f8rsXBOOYy3HaoVpDkbJi6s1T3jI2n2R2qY6LweKyctm33qMv7NfwMP71vyRXSJbY7bc6ZkYHzkRccvOT1oq3S+cUl0t/W9D93d8SV6Kd03Sou9KhNHqrB9xxaIZ7RW1ZaNaKB7h0gKq7H9bU3nK58XfmvdPur/cqYsX1rTeclHpX/AH2F/q0/fcvQfkIvNQgfkIvNQs80iG6UPzVt/wB4j+Byj2jX61f0BTrE9lbe8PwQOe9hi1ZGlu0khpH4qN4GslRQXKR8rTq8pG9W5tX6eK/OpSipoyZs8aEId9eyfenfGVbd0tYu2FHU2XzhjzYeRw2gqG3PCMlNehJTOkkY+UvOsN2ZzVmUERjoomO3hqnIvhrIdPAxqGSqUfzqc+PaWOcxwyc0lpB8BGwqcHbo1q+mM9dqyxhhGRtxlqaJpInfrluWwE7092zD5qsIy22oL4w/VObRt2EHw9C73ZNdjo3tuV6cWxK7FnzHQhOBwDfo8xnsV2AAAbFV+F8PT0V9D3BxjacgSN6tHLZkqeQ6vbLKXcdJSpVnc5oppGYe0rXemuEjYhJWPIe7YBrO125nocrO0o4stlLgept0NQyorq+AwwwQuD3ZHe4gbgBmtukzR9Q4mlFcY3Mq2t1TLFsLgNwPKovh/R5T25k8cdPI6aaJ0Tp5Dm5rSMjq7MhsK4ncT6CznCwf13e9M+KXtotNdxdUkRsmLdRzjkNsbewhWNgLB4w7VmOEP4IEka5zXuk/R/RYmkjry18dXGwMMsR2uaNwI3eEoCU6sdzwtUU9NKyQyUz4u4cD3Rbu9yovQxc6eiub6KskbDIHlwEh1c9wI2+EEK0NG1klw9QG3RcJwPCF5L9+Zy7EwY80W0Vyuklxp2SwyTO1pRGdjj4Tl4PQgEH8IDEtur7VR2WhmZUzRVAqZ3RHWbCA0tAJGzM66ccAnPAVd/0x/wD6ikdFo6pDZp7bHTPjjmLXSyZkveW7Rt5PIFMcIYZbQ2iotkodwEkJhORyOoRq7+XJAVjoLaDM85f0j+6FJP4Q1qnNHaL7TtzbQyGOUcgcQWk+TMZelPWEMEw4cuz2ULZBTl+t3bszuy/BTy6UENyoZaWojZJHI3VLXjMEICr8BG33u2tlp6yPX8dhcA5p5CFIo7HQVla6COtgmniAe9jHguaM8szluUDvOiGiZWOMAqYos89WN2Y/eCn/AANg6DDlxNRQQzNmkZwbpJJCc25g5Zbt4HgQFoUcLaenZE3cBsXlwqmUNDPVSd7DG556AM1vbsaM+RJ7jSR19BUUkwJjmjLHAHLMEcqLprGux5bXSdNyi73dJ7xcJaupdmXHuW57Gt8AWNpuL7ZUcPHDHK//AImf4KQXLBdTHUvbRsIj8GeZSX+J1x5D6WrWbKxmWFmOkGSuJlK0ss9ZJnV1H8asGSRta1tSYmyBrNweNuX7slXNjuRtNwbUiMv1dhadisvBFlnt8L2T57fImfFuDnPqn1VGzIyHNwHhKr0ZFawyPHbJYvxrGlbEnuiCBXKsluFbPVzflZ35kDcM/ArfwDRupbKzWGRIGahNhwZUy1jH1LSGg7iFa1HTtpqZkTRkGhcsq+LWjh2jY64tE1LPFvO5Welr63oPu7viSzRT3s3SnzG+HYruyKoDHmoiaWtIccgN+5asCWWa1MfwuYz5QllytQtcbwK6WW97J2kecXfmvdfur/cqYsX1tTecFe1wpI66hnpJml0c0ZY4A5ZgjJVvT4Pkpb0x0LHNhYdmeZU1XKtLJO8kW0M162RtBYw+jw+ahZPbqRxt5AhVC6Z0wBpIQd2o33LNkbGHNrQFhSfRYf1bfctqHkxdGxxzLQSFktM0Zfn3Ug815CRS0Wtn89WDoqXD8VIHF8bX5a7Q7LlC9DQBkAAORMMtq1v6Xcx5tdIPxSSSyuO65XgdFc/tQEobGxrtZrQD0LJQuSw1B72+X1vRWk+8FJJcO15Pc4oxIzzaph97EJJ8W5jIgELERMacwxo9Crt+H7oB3OLcSDpnjP8AcSaTD978TGOIB0vYfwQFn5AHMAL0gOGRGY5FU77DiEDucaXz0lqSyWPE473Gt59OXagLgaxje9aAvXNa7Y4ZjkKpaSzYv8XG109OfakstoxuO9xtX5eUO7UBeTY2N71oHoWQAG4AKhXWzHY73GtaT5S8fitL6LH43Ywqz+0eEB0Bk3PPIZoXO76fSK3vcVVJ6ahwWhzdJLd2JZz/AN27sQHRrmMeMnNB6V42Jje9YB5clze5+kpv+0NUeisK0PqdJIO291x6KsoDppC5edcNJTD9aXM9FWO1YOuukgb7ndf/ACh2oDqMsBOZaD6Eajf0R6lyw686RQdt0u3oqf8AFYG/aQR/rS8f2x7UB1WAAMgMvQvC0OGRGfSuUnYjx+3fdbz/AGrlrdinHYz1rveR+0cgOsGsa3vWgdAWS5Idi7Grd95vP9s9YHGWMhvvd4H7d6A66O3fuQAAMgMvQuQ/464v/wB/XYft3rE43xXntxFdOT6S7tTQHXy8yHIM1zvoxveIq+8R1lzvlympYSdSB07iJXeX+qPeuhKZ7pIGPdvIzQHlR4qEVHioQHtL9Fh/Vt9y2rVS/RYf1bfctqggEdICEIAyHIEZBCEB5qt8IBXhjYfFCyQgMOCZ+iPUvDBEd7AtiEBqNPCfs2+pYmkhP2bfUt6EAnNDTnfGFibfSn7IJUhAIzbKU/ZN9SxNqpD9kPUlyEA3mzUZ+zWBsdEfs05oQDScP0J+zCwOG6E/Zj1J5QgGM4YoD4g9S1nCtCdzB6lIEICOOwjRHxQtbsG0R3gKToQEUdgqiO4Ba3YHpCpehAQx2BKU55ALU7ANOR4FOEKQVNjewUGGcN1l0mDS5jdWFp8eQ7Gj1/uzVE2uglutaGDMgnWkd0q09PN6kvWIaHDVvJk+R5yTtHe8I4DLPzW5+0lmjjB41o9ZmbW7XOy74+EoSSTRzhRtNBHPJHkABkD4ArLa0NAA3Ba6WBlNE2NgAAGS2qCDTUeKhFR4qEB7SfRYf1bfctq1Uv0WH9W33LagBCEIAQhCAEIQgBCEIAQhCAEIQgBCEIAQhCAEIQgBCEIAQhCAEIQgBNWKLzFYLDW3OYa3ARksYN73+K0dJyTqo3ii38ZVVN8pbrU1I7hY4jukm8UkeEN3gHw5ciAqnC+FquorJK66N17rXvMs+e3ggTnq+7P1K6bLbIrbSMjY0BwG1JbDam04M8g+ccc9qe1IBCEKAaajxUIqPFQgGOluFV8lh+d8Rvijk6Ft4wqud6o7EIQBxhVc71R2I4wqud6o7EIQBxhVc71R2I4wqud6o7EIQBxhVc71R2I4wqud6o7EIQBxhVc71R2I4wqud6o7EIQBxhVc71R2I4wqud6o7EIQBxhVc71R2I4wqud6o7EIQBxhVc71R2I4wqud6o7EIQBxhVc71R2I4wqud6o7EIQBxhVc71R2I4wqud6o7EIQBxhVc71R2I4wqud6o7EIQBxhVc71R2I4wqud6o7EIQBxhVc71R2I4wqud6o7EIQBxhVc71R2LVNW1Di0ueD0tHYhCkk2C4VWX5XqjsXvGFVzvVHYhCgBxhVc71R2I4wqud6o7EIQg1TXCq7n53qjsQhCkk//2Q=="/>
          <p:cNvSpPr>
            <a:spLocks noChangeAspect="1" noChangeArrowheads="1"/>
          </p:cNvSpPr>
          <p:nvPr/>
        </p:nvSpPr>
        <p:spPr bwMode="auto">
          <a:xfrm>
            <a:off x="63500" y="-347663"/>
            <a:ext cx="1847850" cy="70485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10246" name="Picture 6" descr="https://encrypted-tbn0.google.com/images?q=tbn:ANd9GcS2hzW0w3WN16CKem0V8qX7gQGDPUcTfojkuNnMOWPPPXhEHlsk"/>
          <p:cNvPicPr>
            <a:picLocks noChangeAspect="1" noChangeArrowheads="1"/>
          </p:cNvPicPr>
          <p:nvPr/>
        </p:nvPicPr>
        <p:blipFill>
          <a:blip r:embed="rId5" cstate="print"/>
          <a:srcRect/>
          <a:stretch>
            <a:fillRect/>
          </a:stretch>
        </p:blipFill>
        <p:spPr bwMode="auto">
          <a:xfrm>
            <a:off x="3635896" y="5661248"/>
            <a:ext cx="1958558" cy="74791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80920" cy="6309320"/>
          </a:xfrm>
        </p:spPr>
        <p:txBody>
          <a:bodyPr>
            <a:noAutofit/>
          </a:bodyPr>
          <a:lstStyle/>
          <a:p>
            <a:pPr hangingPunct="0"/>
            <a:r>
              <a:rPr lang="en-US" sz="2200" b="1" dirty="0" smtClean="0"/>
              <a:t>The results demonstrate that participants in our survey use city forums in a great measure</a:t>
            </a:r>
            <a:r>
              <a:rPr lang="en-US" sz="2200" dirty="0" smtClean="0"/>
              <a:t>, for instance, the citizens of Rijeka used the forum once or more in 64 percent of cases, citizens of </a:t>
            </a:r>
            <a:r>
              <a:rPr lang="en-US" sz="2200" dirty="0" err="1" smtClean="0"/>
              <a:t>Velika</a:t>
            </a:r>
            <a:r>
              <a:rPr lang="en-US" sz="2200" dirty="0" smtClean="0"/>
              <a:t> </a:t>
            </a:r>
            <a:r>
              <a:rPr lang="en-US" sz="2200" dirty="0" err="1" smtClean="0"/>
              <a:t>Gorica</a:t>
            </a:r>
            <a:r>
              <a:rPr lang="en-US" sz="2200" dirty="0" smtClean="0"/>
              <a:t> in 88 percent, of </a:t>
            </a:r>
            <a:r>
              <a:rPr lang="en-US" sz="2200" dirty="0" err="1" smtClean="0"/>
              <a:t>Zadar</a:t>
            </a:r>
            <a:r>
              <a:rPr lang="en-US" sz="2200" dirty="0" smtClean="0"/>
              <a:t> in 75 percent, </a:t>
            </a:r>
            <a:r>
              <a:rPr lang="en-US" sz="2200" dirty="0" err="1" smtClean="0"/>
              <a:t>Vukovar</a:t>
            </a:r>
            <a:r>
              <a:rPr lang="en-US" sz="2200" dirty="0" smtClean="0"/>
              <a:t> 71 etc. </a:t>
            </a:r>
            <a:endParaRPr lang="hr-HR" sz="2200" dirty="0" smtClean="0"/>
          </a:p>
          <a:p>
            <a:pPr hangingPunct="0"/>
            <a:r>
              <a:rPr lang="en-US" sz="2200" dirty="0" smtClean="0"/>
              <a:t>We have similar findings when looking at online voting. The content analysis demonstrates that each examined city has news stories about the city, and 86 percent of participants in the survey answered they had visited this category on the web site once or more. All the city web sites in the survey have the category of city history which has been visited once or more by 84 percent of citizens. </a:t>
            </a:r>
            <a:endParaRPr lang="hr-HR" sz="2200" dirty="0" smtClean="0"/>
          </a:p>
          <a:p>
            <a:r>
              <a:rPr lang="en-US" sz="2200" dirty="0" smtClean="0"/>
              <a:t>An example that supports these findings is the city of Rijeka. The city of Rijeka had all 26 items that we were looking at. Accordingly, more than 220 citizens of Rijeka participated in this survey. In-depth analysis demonstrates that among these citizens more than 50 percent of them used the items on the web site which are related to direct democracy. </a:t>
            </a:r>
            <a:endParaRPr lang="hr-HR" sz="2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899592" y="548680"/>
          <a:ext cx="7272808" cy="53285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20688"/>
            <a:ext cx="6624736" cy="369332"/>
          </a:xfrm>
          <a:prstGeom prst="rect">
            <a:avLst/>
          </a:prstGeom>
        </p:spPr>
        <p:txBody>
          <a:bodyPr wrap="square">
            <a:spAutoFit/>
          </a:bodyPr>
          <a:lstStyle/>
          <a:p>
            <a:r>
              <a:rPr lang="hr-HR" b="1" dirty="0" smtClean="0"/>
              <a:t>Information about recreation and health</a:t>
            </a:r>
            <a:endParaRPr lang="hr-HR" dirty="0"/>
          </a:p>
        </p:txBody>
      </p:sp>
      <p:graphicFrame>
        <p:nvGraphicFramePr>
          <p:cNvPr id="5" name="Chart 4"/>
          <p:cNvGraphicFramePr/>
          <p:nvPr/>
        </p:nvGraphicFramePr>
        <p:xfrm>
          <a:off x="755576" y="1340768"/>
          <a:ext cx="7632848"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20272" y="6309320"/>
            <a:ext cx="1872208" cy="369332"/>
          </a:xfrm>
          <a:prstGeom prst="rect">
            <a:avLst/>
          </a:prstGeom>
          <a:noFill/>
        </p:spPr>
        <p:txBody>
          <a:bodyPr wrap="square" rtlCol="0">
            <a:spAutoFit/>
          </a:bodyPr>
          <a:lstStyle/>
          <a:p>
            <a:r>
              <a:rPr lang="hr-HR" dirty="0" smtClean="0"/>
              <a:t>Oglasna ploča</a:t>
            </a:r>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20688"/>
            <a:ext cx="6624736" cy="369332"/>
          </a:xfrm>
          <a:prstGeom prst="rect">
            <a:avLst/>
          </a:prstGeom>
        </p:spPr>
        <p:txBody>
          <a:bodyPr wrap="square">
            <a:spAutoFit/>
          </a:bodyPr>
          <a:lstStyle/>
          <a:p>
            <a:r>
              <a:rPr lang="hr-HR" b="1" dirty="0" smtClean="0"/>
              <a:t>Information about building inspections and zoning information</a:t>
            </a:r>
            <a:endParaRPr lang="hr-HR" b="1" dirty="0"/>
          </a:p>
        </p:txBody>
      </p:sp>
      <p:graphicFrame>
        <p:nvGraphicFramePr>
          <p:cNvPr id="6" name="Chart 5"/>
          <p:cNvGraphicFramePr/>
          <p:nvPr/>
        </p:nvGraphicFramePr>
        <p:xfrm>
          <a:off x="1187624" y="1700808"/>
          <a:ext cx="6984776"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20272" y="6309320"/>
            <a:ext cx="1872208" cy="369332"/>
          </a:xfrm>
          <a:prstGeom prst="rect">
            <a:avLst/>
          </a:prstGeom>
          <a:noFill/>
        </p:spPr>
        <p:txBody>
          <a:bodyPr wrap="square" rtlCol="0">
            <a:spAutoFit/>
          </a:bodyPr>
          <a:lstStyle/>
          <a:p>
            <a:r>
              <a:rPr lang="hr-HR" dirty="0" smtClean="0"/>
              <a:t>OGLASNA PLOČA</a:t>
            </a: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20688"/>
            <a:ext cx="6624736" cy="923330"/>
          </a:xfrm>
          <a:prstGeom prst="rect">
            <a:avLst/>
          </a:prstGeom>
        </p:spPr>
        <p:txBody>
          <a:bodyPr wrap="square">
            <a:spAutoFit/>
          </a:bodyPr>
          <a:lstStyle/>
          <a:p>
            <a:r>
              <a:rPr lang="hr-HR" b="1" dirty="0" smtClean="0"/>
              <a:t>Information about activities for tourists (e.g., lodging, attractions, virtual tour, photo gallery).</a:t>
            </a:r>
          </a:p>
          <a:p>
            <a:endParaRPr lang="hr-HR" dirty="0"/>
          </a:p>
        </p:txBody>
      </p:sp>
      <p:graphicFrame>
        <p:nvGraphicFramePr>
          <p:cNvPr id="6" name="Chart 5"/>
          <p:cNvGraphicFramePr/>
          <p:nvPr/>
        </p:nvGraphicFramePr>
        <p:xfrm>
          <a:off x="539552" y="1340768"/>
          <a:ext cx="7992888"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20272" y="6309320"/>
            <a:ext cx="1872208" cy="369332"/>
          </a:xfrm>
          <a:prstGeom prst="rect">
            <a:avLst/>
          </a:prstGeom>
          <a:noFill/>
        </p:spPr>
        <p:txBody>
          <a:bodyPr wrap="square" rtlCol="0">
            <a:spAutoFit/>
          </a:bodyPr>
          <a:lstStyle/>
          <a:p>
            <a:r>
              <a:rPr lang="hr-HR" dirty="0" smtClean="0"/>
              <a:t>OGLASNA PLOČA</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20688"/>
            <a:ext cx="6624736" cy="369332"/>
          </a:xfrm>
          <a:prstGeom prst="rect">
            <a:avLst/>
          </a:prstGeom>
        </p:spPr>
        <p:txBody>
          <a:bodyPr wrap="square">
            <a:spAutoFit/>
          </a:bodyPr>
          <a:lstStyle/>
          <a:p>
            <a:r>
              <a:rPr lang="hr-HR" b="1" dirty="0" smtClean="0"/>
              <a:t>Up-to-date news stories about the city</a:t>
            </a:r>
            <a:endParaRPr lang="hr-HR" b="1" dirty="0"/>
          </a:p>
        </p:txBody>
      </p:sp>
      <p:sp>
        <p:nvSpPr>
          <p:cNvPr id="7" name="TextBox 6"/>
          <p:cNvSpPr txBox="1"/>
          <p:nvPr/>
        </p:nvSpPr>
        <p:spPr>
          <a:xfrm>
            <a:off x="7020272" y="6309320"/>
            <a:ext cx="1872208" cy="369332"/>
          </a:xfrm>
          <a:prstGeom prst="rect">
            <a:avLst/>
          </a:prstGeom>
          <a:noFill/>
        </p:spPr>
        <p:txBody>
          <a:bodyPr wrap="square" rtlCol="0">
            <a:spAutoFit/>
          </a:bodyPr>
          <a:lstStyle/>
          <a:p>
            <a:r>
              <a:rPr lang="hr-HR" dirty="0" smtClean="0"/>
              <a:t>Mass media</a:t>
            </a:r>
            <a:endParaRPr lang="hr-HR" dirty="0"/>
          </a:p>
        </p:txBody>
      </p:sp>
      <p:graphicFrame>
        <p:nvGraphicFramePr>
          <p:cNvPr id="5" name="Chart 4"/>
          <p:cNvGraphicFramePr/>
          <p:nvPr/>
        </p:nvGraphicFramePr>
        <p:xfrm>
          <a:off x="539552" y="1124744"/>
          <a:ext cx="7776864" cy="489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20688"/>
            <a:ext cx="6624736" cy="369332"/>
          </a:xfrm>
          <a:prstGeom prst="rect">
            <a:avLst/>
          </a:prstGeom>
        </p:spPr>
        <p:txBody>
          <a:bodyPr wrap="square">
            <a:spAutoFit/>
          </a:bodyPr>
          <a:lstStyle/>
          <a:p>
            <a:r>
              <a:rPr lang="hr-HR" b="1" dirty="0" smtClean="0"/>
              <a:t>Promotional videos of the city</a:t>
            </a:r>
            <a:endParaRPr lang="hr-HR" b="1" dirty="0"/>
          </a:p>
        </p:txBody>
      </p:sp>
      <p:sp>
        <p:nvSpPr>
          <p:cNvPr id="7" name="TextBox 6"/>
          <p:cNvSpPr txBox="1"/>
          <p:nvPr/>
        </p:nvSpPr>
        <p:spPr>
          <a:xfrm>
            <a:off x="7020272" y="6309320"/>
            <a:ext cx="1872208" cy="369332"/>
          </a:xfrm>
          <a:prstGeom prst="rect">
            <a:avLst/>
          </a:prstGeom>
          <a:noFill/>
        </p:spPr>
        <p:txBody>
          <a:bodyPr wrap="square" rtlCol="0">
            <a:spAutoFit/>
          </a:bodyPr>
          <a:lstStyle/>
          <a:p>
            <a:r>
              <a:rPr lang="hr-HR" dirty="0" smtClean="0"/>
              <a:t>Mass media</a:t>
            </a:r>
            <a:endParaRPr lang="hr-HR" dirty="0"/>
          </a:p>
        </p:txBody>
      </p:sp>
      <p:graphicFrame>
        <p:nvGraphicFramePr>
          <p:cNvPr id="6" name="Chart 5"/>
          <p:cNvGraphicFramePr/>
          <p:nvPr/>
        </p:nvGraphicFramePr>
        <p:xfrm>
          <a:off x="683568" y="1196752"/>
          <a:ext cx="7560840"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20688"/>
            <a:ext cx="6624736" cy="369332"/>
          </a:xfrm>
          <a:prstGeom prst="rect">
            <a:avLst/>
          </a:prstGeom>
        </p:spPr>
        <p:txBody>
          <a:bodyPr wrap="square">
            <a:spAutoFit/>
          </a:bodyPr>
          <a:lstStyle/>
          <a:p>
            <a:r>
              <a:rPr lang="hr-HR" b="1" dirty="0" smtClean="0"/>
              <a:t>Links to local media (television, newspapers, radio).</a:t>
            </a:r>
            <a:endParaRPr lang="hr-HR" b="1" dirty="0"/>
          </a:p>
        </p:txBody>
      </p:sp>
      <p:sp>
        <p:nvSpPr>
          <p:cNvPr id="7" name="TextBox 6"/>
          <p:cNvSpPr txBox="1"/>
          <p:nvPr/>
        </p:nvSpPr>
        <p:spPr>
          <a:xfrm>
            <a:off x="7020272" y="6309320"/>
            <a:ext cx="1872208" cy="369332"/>
          </a:xfrm>
          <a:prstGeom prst="rect">
            <a:avLst/>
          </a:prstGeom>
          <a:noFill/>
        </p:spPr>
        <p:txBody>
          <a:bodyPr wrap="square" rtlCol="0">
            <a:spAutoFit/>
          </a:bodyPr>
          <a:lstStyle/>
          <a:p>
            <a:r>
              <a:rPr lang="hr-HR" dirty="0" smtClean="0"/>
              <a:t>Mass media</a:t>
            </a:r>
            <a:endParaRPr lang="hr-HR" dirty="0"/>
          </a:p>
        </p:txBody>
      </p:sp>
      <p:graphicFrame>
        <p:nvGraphicFramePr>
          <p:cNvPr id="5" name="Chart 4"/>
          <p:cNvGraphicFramePr/>
          <p:nvPr/>
        </p:nvGraphicFramePr>
        <p:xfrm>
          <a:off x="683568" y="1196752"/>
          <a:ext cx="7848872" cy="489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20688"/>
            <a:ext cx="6624736" cy="369332"/>
          </a:xfrm>
          <a:prstGeom prst="rect">
            <a:avLst/>
          </a:prstGeom>
        </p:spPr>
        <p:txBody>
          <a:bodyPr wrap="square">
            <a:spAutoFit/>
          </a:bodyPr>
          <a:lstStyle/>
          <a:p>
            <a:r>
              <a:rPr lang="hr-HR" b="1" dirty="0" smtClean="0"/>
              <a:t>Forums about city questions</a:t>
            </a:r>
            <a:endParaRPr lang="hr-HR" dirty="0"/>
          </a:p>
        </p:txBody>
      </p:sp>
      <p:sp>
        <p:nvSpPr>
          <p:cNvPr id="7" name="TextBox 6"/>
          <p:cNvSpPr txBox="1"/>
          <p:nvPr/>
        </p:nvSpPr>
        <p:spPr>
          <a:xfrm>
            <a:off x="7020272" y="6309320"/>
            <a:ext cx="1872208" cy="369332"/>
          </a:xfrm>
          <a:prstGeom prst="rect">
            <a:avLst/>
          </a:prstGeom>
          <a:noFill/>
        </p:spPr>
        <p:txBody>
          <a:bodyPr wrap="square" rtlCol="0">
            <a:spAutoFit/>
          </a:bodyPr>
          <a:lstStyle/>
          <a:p>
            <a:r>
              <a:rPr lang="hr-HR" dirty="0" smtClean="0"/>
              <a:t>eDemocracy</a:t>
            </a:r>
            <a:endParaRPr lang="hr-HR" dirty="0"/>
          </a:p>
        </p:txBody>
      </p:sp>
      <p:graphicFrame>
        <p:nvGraphicFramePr>
          <p:cNvPr id="5" name="Chart 4"/>
          <p:cNvGraphicFramePr/>
          <p:nvPr/>
        </p:nvGraphicFramePr>
        <p:xfrm>
          <a:off x="827584" y="1412776"/>
          <a:ext cx="7560840"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20688"/>
            <a:ext cx="6624736" cy="369332"/>
          </a:xfrm>
          <a:prstGeom prst="rect">
            <a:avLst/>
          </a:prstGeom>
        </p:spPr>
        <p:txBody>
          <a:bodyPr wrap="square">
            <a:spAutoFit/>
          </a:bodyPr>
          <a:lstStyle/>
          <a:p>
            <a:r>
              <a:rPr lang="hr-HR" b="1" dirty="0" smtClean="0"/>
              <a:t>Feedback link for contacting mayor online and city council reps.</a:t>
            </a:r>
            <a:endParaRPr lang="hr-HR" b="1" dirty="0"/>
          </a:p>
        </p:txBody>
      </p:sp>
      <p:sp>
        <p:nvSpPr>
          <p:cNvPr id="7" name="TextBox 6"/>
          <p:cNvSpPr txBox="1"/>
          <p:nvPr/>
        </p:nvSpPr>
        <p:spPr>
          <a:xfrm>
            <a:off x="7020272" y="6309320"/>
            <a:ext cx="1872208" cy="369332"/>
          </a:xfrm>
          <a:prstGeom prst="rect">
            <a:avLst/>
          </a:prstGeom>
          <a:noFill/>
        </p:spPr>
        <p:txBody>
          <a:bodyPr wrap="square" rtlCol="0">
            <a:spAutoFit/>
          </a:bodyPr>
          <a:lstStyle/>
          <a:p>
            <a:r>
              <a:rPr lang="hr-HR" dirty="0" smtClean="0"/>
              <a:t>eDemocracy</a:t>
            </a:r>
            <a:endParaRPr lang="hr-HR" dirty="0"/>
          </a:p>
        </p:txBody>
      </p:sp>
      <p:graphicFrame>
        <p:nvGraphicFramePr>
          <p:cNvPr id="6" name="Chart 5"/>
          <p:cNvGraphicFramePr/>
          <p:nvPr/>
        </p:nvGraphicFramePr>
        <p:xfrm>
          <a:off x="827584" y="1196752"/>
          <a:ext cx="7704856" cy="4968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normAutofit fontScale="77500" lnSpcReduction="20000"/>
          </a:bodyPr>
          <a:lstStyle/>
          <a:p>
            <a:r>
              <a:rPr lang="en-US" dirty="0" smtClean="0"/>
              <a:t>Hale et al. (1999), stress that the web sites can be a relevant channel for citizens’ civic involvement including citizen discussion on and participation in city improvement activities. </a:t>
            </a:r>
            <a:endParaRPr lang="hr-HR" dirty="0" smtClean="0"/>
          </a:p>
          <a:p>
            <a:r>
              <a:rPr lang="en-US" dirty="0" smtClean="0"/>
              <a:t>Secondly, a city web site is an arena for e-democracy (Hague &amp; Loader, 1999).</a:t>
            </a:r>
            <a:endParaRPr lang="hr-HR" dirty="0" smtClean="0"/>
          </a:p>
          <a:p>
            <a:r>
              <a:rPr lang="en-US" dirty="0" smtClean="0"/>
              <a:t>In other words, </a:t>
            </a:r>
            <a:r>
              <a:rPr lang="en-US" b="1" dirty="0" smtClean="0"/>
              <a:t>city web sites can act as a civic </a:t>
            </a:r>
            <a:r>
              <a:rPr lang="en-US" b="1" dirty="0" err="1" smtClean="0"/>
              <a:t>mobilizer</a:t>
            </a:r>
            <a:r>
              <a:rPr lang="en-US" b="1" dirty="0" smtClean="0"/>
              <a:t>, encouraging citizens’ involvement, and having an impact on city government improvement and city development </a:t>
            </a:r>
            <a:r>
              <a:rPr lang="en-US" dirty="0" smtClean="0"/>
              <a:t>(</a:t>
            </a:r>
            <a:r>
              <a:rPr lang="en-US" dirty="0" err="1" smtClean="0"/>
              <a:t>Musso</a:t>
            </a:r>
            <a:r>
              <a:rPr lang="en-US" dirty="0" smtClean="0"/>
              <a:t> et al., 2000). </a:t>
            </a:r>
            <a:endParaRPr lang="hr-HR" dirty="0" smtClean="0"/>
          </a:p>
          <a:p>
            <a:r>
              <a:rPr lang="en-US" dirty="0" smtClean="0"/>
              <a:t>City web sites provide citizens with information about public and political affairs and elections, which can amplify citizens’ interest in political behaviors (Kang and </a:t>
            </a:r>
            <a:r>
              <a:rPr lang="en-US" dirty="0" err="1" smtClean="0"/>
              <a:t>Geahart</a:t>
            </a:r>
            <a:r>
              <a:rPr lang="en-US" dirty="0" smtClean="0"/>
              <a:t>, 2010).</a:t>
            </a:r>
            <a:endParaRPr lang="hr-HR" dirty="0" smtClean="0"/>
          </a:p>
          <a:p>
            <a:endParaRPr lang="hr-HR" dirty="0"/>
          </a:p>
        </p:txBody>
      </p:sp>
      <p:sp>
        <p:nvSpPr>
          <p:cNvPr id="4" name="Title 1"/>
          <p:cNvSpPr>
            <a:spLocks noGrp="1"/>
          </p:cNvSpPr>
          <p:nvPr>
            <p:ph type="title"/>
          </p:nvPr>
        </p:nvSpPr>
        <p:spPr>
          <a:xfrm>
            <a:off x="457200" y="274638"/>
            <a:ext cx="8229600" cy="1143000"/>
          </a:xfrm>
        </p:spPr>
        <p:txBody>
          <a:bodyPr>
            <a:normAutofit fontScale="90000"/>
          </a:bodyPr>
          <a:lstStyle/>
          <a:p>
            <a:r>
              <a:rPr lang="hr-HR" dirty="0" smtClean="0"/>
              <a:t>CITY WEBSITES - potential</a:t>
            </a:r>
            <a:r>
              <a:rPr lang="hr-HR" dirty="0" smtClean="0"/>
              <a:t/>
            </a:r>
            <a:br>
              <a:rPr lang="hr-HR" dirty="0" smtClean="0"/>
            </a:br>
            <a:endParaRPr lang="hr-H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Conclusion</a:t>
            </a:r>
            <a:endParaRPr lang="hr-HR" dirty="0"/>
          </a:p>
        </p:txBody>
      </p:sp>
      <p:sp>
        <p:nvSpPr>
          <p:cNvPr id="3" name="Content Placeholder 2"/>
          <p:cNvSpPr>
            <a:spLocks noGrp="1"/>
          </p:cNvSpPr>
          <p:nvPr>
            <p:ph idx="1"/>
          </p:nvPr>
        </p:nvSpPr>
        <p:spPr>
          <a:xfrm>
            <a:off x="323528" y="1772816"/>
            <a:ext cx="8363272" cy="4353347"/>
          </a:xfrm>
        </p:spPr>
        <p:txBody>
          <a:bodyPr>
            <a:normAutofit fontScale="77500" lnSpcReduction="20000"/>
          </a:bodyPr>
          <a:lstStyle/>
          <a:p>
            <a:r>
              <a:rPr lang="en-US" dirty="0" smtClean="0"/>
              <a:t>The results of content analysis of the city web sites indicate that there is democratic divide (Norris, 2001) in Croatian local government. </a:t>
            </a:r>
            <a:endParaRPr lang="hr-HR" dirty="0" smtClean="0"/>
          </a:p>
          <a:p>
            <a:r>
              <a:rPr lang="en-US" dirty="0" smtClean="0"/>
              <a:t>Secondly, the comparison of the findings obtained by the public opinion web based survey with the results of the content analysis study supports Scott’s (2006) findings about city web sites’ potential for citizens’ civic engagement.</a:t>
            </a:r>
            <a:endParaRPr lang="hr-HR" dirty="0" smtClean="0"/>
          </a:p>
          <a:p>
            <a:r>
              <a:rPr lang="en-US" dirty="0" smtClean="0"/>
              <a:t>Thirdly, the results support Kang and Gearhart’s findings which exhibit a clear indication that city web sites can actively promote civic engagement among citizens. </a:t>
            </a:r>
            <a:endParaRPr lang="hr-HR" dirty="0" smtClean="0"/>
          </a:p>
          <a:p>
            <a:r>
              <a:rPr lang="hr-HR" dirty="0" smtClean="0"/>
              <a:t>To sum up</a:t>
            </a:r>
            <a:r>
              <a:rPr lang="en-US" dirty="0" smtClean="0"/>
              <a:t>, this study demonstrates that citizens are willing to engage online if the government provides them with an adequate platform. </a:t>
            </a: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1268761"/>
            <a:ext cx="7056784" cy="1800200"/>
          </a:xfrm>
        </p:spPr>
        <p:txBody>
          <a:bodyPr>
            <a:normAutofit fontScale="90000"/>
          </a:bodyPr>
          <a:lstStyle/>
          <a:p>
            <a:pPr hangingPunct="0"/>
            <a:r>
              <a:rPr lang="hr-HR" dirty="0" smtClean="0"/>
              <a:t/>
            </a:r>
            <a:br>
              <a:rPr lang="hr-HR" dirty="0" smtClean="0"/>
            </a:br>
            <a:r>
              <a:rPr lang="en-US" dirty="0" smtClean="0"/>
              <a:t> </a:t>
            </a:r>
            <a:r>
              <a:rPr lang="hr-HR" dirty="0" smtClean="0"/>
              <a:t/>
            </a:r>
            <a:br>
              <a:rPr lang="hr-HR" dirty="0" smtClean="0"/>
            </a:br>
            <a:r>
              <a:rPr lang="en-US" sz="2700" b="1" dirty="0" smtClean="0"/>
              <a:t>"E-government and e-participation: City web sites; the case of Croatia"</a:t>
            </a:r>
            <a:r>
              <a:rPr lang="en-US" dirty="0" smtClean="0"/>
              <a:t> </a:t>
            </a:r>
            <a:r>
              <a:rPr lang="hr-HR" dirty="0" smtClean="0"/>
              <a:t/>
            </a:r>
            <a:br>
              <a:rPr lang="hr-HR" dirty="0" smtClean="0"/>
            </a:br>
            <a:r>
              <a:rPr lang="hr-HR" dirty="0" smtClean="0"/>
              <a:t/>
            </a:r>
            <a:br>
              <a:rPr lang="hr-HR" dirty="0" smtClean="0"/>
            </a:br>
            <a:r>
              <a:rPr lang="hr-HR" dirty="0"/>
              <a:t/>
            </a:r>
            <a:br>
              <a:rPr lang="hr-HR" dirty="0"/>
            </a:br>
            <a:endParaRPr lang="hr-HR" dirty="0"/>
          </a:p>
        </p:txBody>
      </p:sp>
      <p:sp>
        <p:nvSpPr>
          <p:cNvPr id="3" name="Subtitle 2"/>
          <p:cNvSpPr>
            <a:spLocks noGrp="1"/>
          </p:cNvSpPr>
          <p:nvPr>
            <p:ph type="subTitle" idx="1"/>
          </p:nvPr>
        </p:nvSpPr>
        <p:spPr>
          <a:xfrm>
            <a:off x="755576" y="3886200"/>
            <a:ext cx="7016824" cy="2279104"/>
          </a:xfrm>
        </p:spPr>
        <p:txBody>
          <a:bodyPr>
            <a:noAutofit/>
          </a:bodyPr>
          <a:lstStyle/>
          <a:p>
            <a:pPr algn="l"/>
            <a:r>
              <a:rPr lang="en-US" sz="1800" dirty="0" smtClean="0"/>
              <a:t>Dr.sc. </a:t>
            </a:r>
            <a:r>
              <a:rPr lang="en-US" sz="1800" dirty="0" err="1" smtClean="0"/>
              <a:t>Domagoj</a:t>
            </a:r>
            <a:r>
              <a:rPr lang="en-US" sz="1800" dirty="0" smtClean="0"/>
              <a:t> </a:t>
            </a:r>
            <a:r>
              <a:rPr lang="en-US" sz="1800" dirty="0" err="1" smtClean="0"/>
              <a:t>Bebić</a:t>
            </a:r>
            <a:r>
              <a:rPr lang="hr-HR" sz="1800" dirty="0" smtClean="0"/>
              <a:t/>
            </a:r>
            <a:br>
              <a:rPr lang="hr-HR" sz="1800" dirty="0" smtClean="0"/>
            </a:br>
            <a:r>
              <a:rPr lang="en-US" sz="1800" u="sng" dirty="0" smtClean="0">
                <a:hlinkClick r:id="rId2"/>
              </a:rPr>
              <a:t>domagoj@edemokracija.hr</a:t>
            </a:r>
            <a:r>
              <a:rPr lang="hr-HR" sz="1800" dirty="0" smtClean="0"/>
              <a:t/>
            </a:r>
            <a:br>
              <a:rPr lang="hr-HR" sz="1800" dirty="0" smtClean="0"/>
            </a:br>
            <a:r>
              <a:rPr lang="en-US" sz="1800" dirty="0" smtClean="0"/>
              <a:t>Faculty of Political Science</a:t>
            </a:r>
            <a:endParaRPr lang="hr-HR" sz="1800" dirty="0" smtClean="0"/>
          </a:p>
          <a:p>
            <a:pPr algn="l"/>
            <a:endParaRPr lang="hr-HR" sz="1800" dirty="0" smtClean="0"/>
          </a:p>
          <a:p>
            <a:pPr algn="l"/>
            <a:r>
              <a:rPr lang="en-US" sz="1800" dirty="0" err="1" smtClean="0"/>
              <a:t>Milica</a:t>
            </a:r>
            <a:r>
              <a:rPr lang="en-US" sz="1800" dirty="0" smtClean="0"/>
              <a:t> </a:t>
            </a:r>
            <a:r>
              <a:rPr lang="en-US" sz="1800" dirty="0" err="1" smtClean="0"/>
              <a:t>Vučković</a:t>
            </a:r>
            <a:r>
              <a:rPr lang="hr-HR" sz="1800" dirty="0" smtClean="0"/>
              <a:t/>
            </a:r>
            <a:br>
              <a:rPr lang="hr-HR" sz="1800" dirty="0" smtClean="0"/>
            </a:br>
            <a:r>
              <a:rPr lang="en-US" sz="1800" u="sng" dirty="0" smtClean="0">
                <a:hlinkClick r:id="rId3"/>
              </a:rPr>
              <a:t>milica@edemokracija.hr</a:t>
            </a:r>
            <a:r>
              <a:rPr lang="hr-HR" sz="1800" dirty="0" smtClean="0"/>
              <a:t/>
            </a:r>
            <a:br>
              <a:rPr lang="hr-HR" sz="1800" dirty="0" smtClean="0"/>
            </a:br>
            <a:r>
              <a:rPr lang="en-US" sz="1800" dirty="0" err="1" smtClean="0"/>
              <a:t>InMed</a:t>
            </a:r>
            <a:r>
              <a:rPr lang="en-US" sz="1800" dirty="0" smtClean="0"/>
              <a:t> Institute</a:t>
            </a:r>
            <a:r>
              <a:rPr lang="hr-HR" sz="1800" dirty="0" smtClean="0"/>
              <a:t/>
            </a:r>
            <a:br>
              <a:rPr lang="hr-HR" sz="1800" dirty="0" smtClean="0"/>
            </a:br>
            <a:endParaRPr lang="hr-HR" sz="1800" dirty="0">
              <a:solidFill>
                <a:schemeClr val="tx1"/>
              </a:solidFill>
            </a:endParaRPr>
          </a:p>
        </p:txBody>
      </p:sp>
      <p:pic>
        <p:nvPicPr>
          <p:cNvPr id="1026" name="Picture 2" descr="C:\Users\Domagoj\Desktop\udruga gradova anketa\gradovi-inmed.gif"/>
          <p:cNvPicPr>
            <a:picLocks noChangeAspect="1" noChangeArrowheads="1"/>
          </p:cNvPicPr>
          <p:nvPr/>
        </p:nvPicPr>
        <p:blipFill>
          <a:blip r:embed="rId4" cstate="print"/>
          <a:srcRect/>
          <a:stretch>
            <a:fillRect/>
          </a:stretch>
        </p:blipFill>
        <p:spPr bwMode="auto">
          <a:xfrm>
            <a:off x="6012160" y="5661248"/>
            <a:ext cx="2667000" cy="714375"/>
          </a:xfrm>
          <a:prstGeom prst="rect">
            <a:avLst/>
          </a:prstGeom>
          <a:noFill/>
        </p:spPr>
      </p:pic>
      <p:sp>
        <p:nvSpPr>
          <p:cNvPr id="10242" name="AutoShape 2" descr="data:image/jpeg;base64,/9j/4AAQSkZJRgABAQAAAQABAAD/2wBDAAkGBwgHBgkIBwgKCgkLDRYPDQwMDRsUFRAWIB0iIiAdHx8kKDQsJCYxJx8fLT0tMTU3Ojo6Iys/RD84QzQ5Ojf/2wBDAQoKCg0MDRoPDxo3JR8lNzc3Nzc3Nzc3Nzc3Nzc3Nzc3Nzc3Nzc3Nzc3Nzc3Nzc3Nzc3Nzc3Nzc3Nzc3Nzc3Nzf/wAARCABjAQUDASIAAhEBAxEB/8QAHAAAAQQDAQAAAAAAAAAAAAAAAAQFBgcCAwgB/8QAVBAAAQMCAgQHCwcGCQ0AAAAAAQACAwQFBhEHEiExExVRU3Gi0SIyQUJhcoGRkrGyFCM0NUN0wTM2UnODoQgWJTdEYpPC4SQmJ0VGVWNldYSUs/H/xAAZAQEAAwEBAAAAAAAAAAAAAAAAAQQFAwL/xAApEQACAgECBQMEAwAAAAAAAAAAAgEDBBExEhMhIkE0UXEUM2HwIzLB/9oADAMBAAIRAxEAPwCxsXXV9kw5T1VLHHwsjmRtLmA5ZtJzy9CSYHxA+60gjrxHJUhxzc1gGzPYk+k/81bf94j+Byj2jY/yo8eDYrnAsYsNp11KMWN9XK69NDyrxxdortIG8AKeKctMYhG1odtGfQrMs9bS3OlbPExmTgD3oVF3I/yhV8pqH/EVONGd34OV1FI7ZvbnyFd8yhYrhljYr4WQ82SrzvsL8fYkqrPc6ekoGxM1ow97nRg5jNOl3v4hwtU3Ojij4VmqG5sGWZcB+KhulQ/5ys8lK3L1lKXknRtWEnPN0fxtXOal0p6b7nSLX/mnXbYaDja/E7KiEeQU7OxbqHGl5+XU4nnidEZW67eAaM257fByJls1v4yuccGZAI8BU6iwCA5r9vrXW+6mtpTgOdFF1irZzJJxbZoK2kZOyNndD9EJVwUfNM9kJNaqMUNGyAeKEsWWaphwUfNM9kI4KPmmeyFmm996tzLsy0mri+XujMgg1u6DR4TyKALeCj5pnshHBR80z2Qs0IDDgo+aZ7IRwUfNM9kLNCAw4KPmmeyEcFHzTPZCzQgMOCj5pnshHBR80z2Qs0IDDgo+aZ7IQYogMzGzLzQs1rnZwkL2be6aQpgTsRS943s1rmdAyF1VI05OETW5N9JWVhxpaLvOKZ0DqWc962UNyd0EKta2w19PVOifEXSFxzHp3pBNDNQ1LWuaY5WEOHk5CtRMfGsjgWe4yrMnJrmHaO06CEcR3Rs9kKL4gxnabNOacU5qZmnumxBuQ9JSBuKXw4LnrmnOdobGzz3ZD/FVgTLUTgN1nzPO8+FV8fHThl7f6wWMjIeGiureS6MO4mtV+DhAzgp299DI0ZgcvlCfuDiyz4NmXQFQlFUT2m6MmAcySJ2Th5DvVn4huVTUYLlqKFzhKQ0HU3kE5FL8ZVsWFnowx8lnraWjqoovOMbHaZjBIDPIO+EDGuy6U72iuorrQw1VNGAyVgeGuaMwDyqhpWPY8tkBD/GzVkaLqh74XxuPct2DyL1k4yVVwy9Tzi5NltjQ3SIJjdrlbbRTmeudGxvgbkNZ3QE02PFlovdXJT01PJG6MZ60sbQCM8tm1VtjB1dNfq91WZHMjneyMkZNDc8xl6Mkmw5M+G7w8Gctc6pPkXqcRFpl9dZPMZdjXwmmkSXhNFH3PzbPZCEZ60MR8iFnGkQzSf8Amrb/ALwz4HKPaNvrV/QFIdKH5q2/7wz4HKPaNfrWToC0J9HHyZy+tb4I1UxiW7zsO41Lx1it9DLLaL00uORjfkRyj/4QsHfXsn3p3xFSDHlr4FtHcIwdSVnBvI8ByzH4q3LxzuXOzQU1SeRzV3WRNpAqG1V4p5mnMOpGe8pzd/NrV+dH8bVD62pdUtgLzm5kQZn0FTB382tX50fxtXKxZVqVnxJ2RuJb2jzH+EVs1zfaq1tUyJshHiudkp5ZtIktbcYaWooIoo3nIvbKTls6FXlBRy11ayCI7xtUso8F1bKiOQ5jVOexRlPRxNEr3HrFryJVWh+32HrDOkYXvFd1tLqWOKnozqxyh5LpDnkcwpffboy0WOtuj26zKWB0xHLkM8lzzgcvhx9eGBxzFU9p9EhV26QT/o5vR/5e/wByyzVGjDuP62+4NqLtSWxklxYX8DRseTwmTgBt9apqpxPf49Idbd328x3R7dR9IXHKMarRkPUD6VMtBznOo2MJOrrv2elMN8pmjTHdofACPgYgLSwljO51uGq6svNuZS1VK17ootY5PY1gIJ9OYW/Rvjt+L7dJUVlLFTSiYsayN5dmABtOY5SVsqLRHS4RuErN5opPhKrPQZI5ubQTq8MTl6AgLZ0iYrODsOOujIGzyGVsTI3HIEnPsWy1YobW4UF5fEBK2h+UvhaTkDqaxbn+5RD+EU/VwPSD9O4sHUkP4JPgV5dgGuadoFseB0cEUAkdpqqJrLSGgtDZ7xUvf/k7JCWwsacgTszJPoUxtWOYYcHtvWIwKWWOPOdjWnvs8g0DlKpfRNQ/KaiV8ex738HreEADP8U+6bWNtTLFbHF7qeVzp52tPdOALQAPQXfuQD5NpMxhcW/LLDhyFtAdsRqJAXyt5QMwpNo90kU2LOFpKun+Q3SD8rTlxILc8tZuflO0eBVtbNI1oh+lWm4OaAGtEbW5NA3Deme336Gp0lQ3S00s9NBUN1XslGRzy2k5bNuQQHTyCkttn+UUUUh3kbUqUECR9vpnzcI5gLuhU5jmphqMTVRpwBFDqxAjcSN/7z+5WVjbETLHbS2Nw+VzgtibyeUqm4opK2qbG3N0kjs3HpWjiRykm5tvBnZkza60r8yPEzntwhA056r6oHb5AUYKpRU31jXgODR4U/YrtRoMG0Xc95UNz9LSE2aP8hfRnyKZnXD1/IiNM3T8GnH8DKfFNUxgABjjdkPNHYpvo/f8rsXBOOYy3HaoVpDkbJi6s1T3jI2n2R2qY6LweKyctm33qMv7NfwMP71vyRXSJbY7bc6ZkYHzkRccvOT1oq3S+cUl0t/W9D93d8SV6Kd03Sou9KhNHqrB9xxaIZ7RW1ZaNaKB7h0gKq7H9bU3nK58XfmvdPur/cqYsX1rTeclHpX/AH2F/q0/fcvQfkIvNQgfkIvNQs80iG6UPzVt/wB4j+Byj2jX61f0BTrE9lbe8PwQOe9hi1ZGlu0khpH4qN4GslRQXKR8rTq8pG9W5tX6eK/OpSipoyZs8aEId9eyfenfGVbd0tYu2FHU2XzhjzYeRw2gqG3PCMlNehJTOkkY+UvOsN2ZzVmUERjoomO3hqnIvhrIdPAxqGSqUfzqc+PaWOcxwyc0lpB8BGwqcHbo1q+mM9dqyxhhGRtxlqaJpInfrluWwE7092zD5qsIy22oL4w/VObRt2EHw9C73ZNdjo3tuV6cWxK7FnzHQhOBwDfo8xnsV2AAAbFV+F8PT0V9D3BxjacgSN6tHLZkqeQ6vbLKXcdJSpVnc5oppGYe0rXemuEjYhJWPIe7YBrO125nocrO0o4stlLgept0NQyorq+AwwwQuD3ZHe4gbgBmtukzR9Q4mlFcY3Mq2t1TLFsLgNwPKovh/R5T25k8cdPI6aaJ0Tp5Dm5rSMjq7MhsK4ncT6CznCwf13e9M+KXtotNdxdUkRsmLdRzjkNsbewhWNgLB4w7VmOEP4IEka5zXuk/R/RYmkjry18dXGwMMsR2uaNwI3eEoCU6sdzwtUU9NKyQyUz4u4cD3Rbu9yovQxc6eiub6KskbDIHlwEh1c9wI2+EEK0NG1klw9QG3RcJwPCF5L9+Zy7EwY80W0Vyuklxp2SwyTO1pRGdjj4Tl4PQgEH8IDEtur7VR2WhmZUzRVAqZ3RHWbCA0tAJGzM66ccAnPAVd/0x/wD6ikdFo6pDZp7bHTPjjmLXSyZkveW7Rt5PIFMcIYZbQ2iotkodwEkJhORyOoRq7+XJAVjoLaDM85f0j+6FJP4Q1qnNHaL7TtzbQyGOUcgcQWk+TMZelPWEMEw4cuz2ULZBTl+t3bszuy/BTy6UENyoZaWojZJHI3VLXjMEICr8BG33u2tlp6yPX8dhcA5p5CFIo7HQVla6COtgmniAe9jHguaM8szluUDvOiGiZWOMAqYos89WN2Y/eCn/AANg6DDlxNRQQzNmkZwbpJJCc25g5Zbt4HgQFoUcLaenZE3cBsXlwqmUNDPVSd7DG556AM1vbsaM+RJ7jSR19BUUkwJjmjLHAHLMEcqLprGux5bXSdNyi73dJ7xcJaupdmXHuW57Gt8AWNpuL7ZUcPHDHK//AImf4KQXLBdTHUvbRsIj8GeZSX+J1x5D6WrWbKxmWFmOkGSuJlK0ss9ZJnV1H8asGSRta1tSYmyBrNweNuX7slXNjuRtNwbUiMv1dhadisvBFlnt8L2T57fImfFuDnPqn1VGzIyHNwHhKr0ZFawyPHbJYvxrGlbEnuiCBXKsluFbPVzflZ35kDcM/ArfwDRupbKzWGRIGahNhwZUy1jH1LSGg7iFa1HTtpqZkTRkGhcsq+LWjh2jY64tE1LPFvO5Welr63oPu7viSzRT3s3SnzG+HYruyKoDHmoiaWtIccgN+5asCWWa1MfwuYz5QllytQtcbwK6WW97J2kecXfmvdfur/cqYsX1tTecFe1wpI66hnpJml0c0ZY4A5ZgjJVvT4Pkpb0x0LHNhYdmeZU1XKtLJO8kW0M162RtBYw+jw+ahZPbqRxt5AhVC6Z0wBpIQd2o33LNkbGHNrQFhSfRYf1bfctqHkxdGxxzLQSFktM0Zfn3Ug815CRS0Wtn89WDoqXD8VIHF8bX5a7Q7LlC9DQBkAAORMMtq1v6Xcx5tdIPxSSSyuO65XgdFc/tQEobGxrtZrQD0LJQuSw1B72+X1vRWk+8FJJcO15Pc4oxIzzaph97EJJ8W5jIgELERMacwxo9Crt+H7oB3OLcSDpnjP8AcSaTD978TGOIB0vYfwQFn5AHMAL0gOGRGY5FU77DiEDucaXz0lqSyWPE473Gt59OXagLgaxje9aAvXNa7Y4ZjkKpaSzYv8XG109OfakstoxuO9xtX5eUO7UBeTY2N71oHoWQAG4AKhXWzHY73GtaT5S8fitL6LH43Ywqz+0eEB0Bk3PPIZoXO76fSK3vcVVJ6ahwWhzdJLd2JZz/AN27sQHRrmMeMnNB6V42Jje9YB5clze5+kpv+0NUeisK0PqdJIO291x6KsoDppC5edcNJTD9aXM9FWO1YOuukgb7ndf/ACh2oDqMsBOZaD6Eajf0R6lyw686RQdt0u3oqf8AFYG/aQR/rS8f2x7UB1WAAMgMvQvC0OGRGfSuUnYjx+3fdbz/AGrlrdinHYz1rveR+0cgOsGsa3vWgdAWS5Idi7Grd95vP9s9YHGWMhvvd4H7d6A66O3fuQAAMgMvQuQ/464v/wB/XYft3rE43xXntxFdOT6S7tTQHXy8yHIM1zvoxveIq+8R1lzvlympYSdSB07iJXeX+qPeuhKZ7pIGPdvIzQHlR4qEVHioQHtL9Fh/Vt9y2rVS/RYf1bfctqggEdICEIAyHIEZBCEB5qt8IBXhjYfFCyQgMOCZ+iPUvDBEd7AtiEBqNPCfs2+pYmkhP2bfUt6EAnNDTnfGFibfSn7IJUhAIzbKU/ZN9SxNqpD9kPUlyEA3mzUZ+zWBsdEfs05oQDScP0J+zCwOG6E/Zj1J5QgGM4YoD4g9S1nCtCdzB6lIEICOOwjRHxQtbsG0R3gKToQEUdgqiO4Ba3YHpCpehAQx2BKU55ALU7ANOR4FOEKQVNjewUGGcN1l0mDS5jdWFp8eQ7Gj1/uzVE2uglutaGDMgnWkd0q09PN6kvWIaHDVvJk+R5yTtHe8I4DLPzW5+0lmjjB41o9ZmbW7XOy74+EoSSTRzhRtNBHPJHkABkD4ArLa0NAA3Ba6WBlNE2NgAAGS2qCDTUeKhFR4qEB7SfRYf1bfctq1Uv0WH9W33LagBCEIAQhCAEIQgBCEIAQhCAEIQgBCEIAQhCAEIQgBCEIAQhCAEIQgBNWKLzFYLDW3OYa3ARksYN73+K0dJyTqo3ii38ZVVN8pbrU1I7hY4jukm8UkeEN3gHw5ciAqnC+FquorJK66N17rXvMs+e3ggTnq+7P1K6bLbIrbSMjY0BwG1JbDam04M8g+ccc9qe1IBCEKAaajxUIqPFQgGOluFV8lh+d8Rvijk6Ft4wqud6o7EIQBxhVc71R2I4wqud6o7EIQBxhVc71R2I4wqud6o7EIQBxhVc71R2I4wqud6o7EIQBxhVc71R2I4wqud6o7EIQBxhVc71R2I4wqud6o7EIQBxhVc71R2I4wqud6o7EIQBxhVc71R2I4wqud6o7EIQBxhVc71R2I4wqud6o7EIQBxhVc71R2I4wqud6o7EIQBxhVc71R2I4wqud6o7EIQBxhVc71R2I4wqud6o7EIQBxhVc71R2I4wqud6o7EIQBxhVc71R2LVNW1Di0ueD0tHYhCkk2C4VWX5XqjsXvGFVzvVHYhCgBxhVc71R2I4wqud6o7EIQg1TXCq7n53qjsQhCkk//2Q=="/>
          <p:cNvSpPr>
            <a:spLocks noChangeAspect="1" noChangeArrowheads="1"/>
          </p:cNvSpPr>
          <p:nvPr/>
        </p:nvSpPr>
        <p:spPr bwMode="auto">
          <a:xfrm>
            <a:off x="63500" y="-347663"/>
            <a:ext cx="1847850" cy="70485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0244" name="AutoShape 4" descr="data:image/jpeg;base64,/9j/4AAQSkZJRgABAQAAAQABAAD/2wBDAAkGBwgHBgkIBwgKCgkLDRYPDQwMDRsUFRAWIB0iIiAdHx8kKDQsJCYxJx8fLT0tMTU3Ojo6Iys/RD84QzQ5Ojf/2wBDAQoKCg0MDRoPDxo3JR8lNzc3Nzc3Nzc3Nzc3Nzc3Nzc3Nzc3Nzc3Nzc3Nzc3Nzc3Nzc3Nzc3Nzc3Nzc3Nzc3Nzf/wAARCABjAQUDASIAAhEBAxEB/8QAHAAAAQQDAQAAAAAAAAAAAAAAAAQFBgcCAwgB/8QAVBAAAQMCAgQHCwcGCQ0AAAAAAQACAwQFBhEHEiExExVRU3Gi0SIyQUJhcoGRkrGyFCM0NUN0wTM2UnODoQgWJTdEYpPC4SQmJ0VGVWNldYSUs/H/xAAZAQEAAwEBAAAAAAAAAAAAAAAAAQQFAwL/xAApEQACAgECBQMEAwAAAAAAAAAAAgEDBBExEhMhIkE0UXEUM2HwIzLB/9oADAMBAAIRAxEAPwCxsXXV9kw5T1VLHHwsjmRtLmA5ZtJzy9CSYHxA+60gjrxHJUhxzc1gGzPYk+k/81bf94j+Byj2jY/yo8eDYrnAsYsNp11KMWN9XK69NDyrxxdortIG8AKeKctMYhG1odtGfQrMs9bS3OlbPExmTgD3oVF3I/yhV8pqH/EVONGd34OV1FI7ZvbnyFd8yhYrhljYr4WQ82SrzvsL8fYkqrPc6ekoGxM1ow97nRg5jNOl3v4hwtU3Ojij4VmqG5sGWZcB+KhulQ/5ys8lK3L1lKXknRtWEnPN0fxtXOal0p6b7nSLX/mnXbYaDja/E7KiEeQU7OxbqHGl5+XU4nnidEZW67eAaM257fByJls1v4yuccGZAI8BU6iwCA5r9vrXW+6mtpTgOdFF1irZzJJxbZoK2kZOyNndD9EJVwUfNM9kJNaqMUNGyAeKEsWWaphwUfNM9kI4KPmmeyFmm996tzLsy0mri+XujMgg1u6DR4TyKALeCj5pnshHBR80z2Qs0IDDgo+aZ7IRwUfNM9kLNCAw4KPmmeyEcFHzTPZCzQgMOCj5pnshHBR80z2Qs0IDDgo+aZ7IQYogMzGzLzQs1rnZwkL2be6aQpgTsRS943s1rmdAyF1VI05OETW5N9JWVhxpaLvOKZ0DqWc962UNyd0EKta2w19PVOifEXSFxzHp3pBNDNQ1LWuaY5WEOHk5CtRMfGsjgWe4yrMnJrmHaO06CEcR3Rs9kKL4gxnabNOacU5qZmnumxBuQ9JSBuKXw4LnrmnOdobGzz3ZD/FVgTLUTgN1nzPO8+FV8fHThl7f6wWMjIeGiureS6MO4mtV+DhAzgp299DI0ZgcvlCfuDiyz4NmXQFQlFUT2m6MmAcySJ2Th5DvVn4huVTUYLlqKFzhKQ0HU3kE5FL8ZVsWFnowx8lnraWjqoovOMbHaZjBIDPIO+EDGuy6U72iuorrQw1VNGAyVgeGuaMwDyqhpWPY8tkBD/GzVkaLqh74XxuPct2DyL1k4yVVwy9Tzi5NltjQ3SIJjdrlbbRTmeudGxvgbkNZ3QE02PFlovdXJT01PJG6MZ60sbQCM8tm1VtjB1dNfq91WZHMjneyMkZNDc8xl6Mkmw5M+G7w8Gctc6pPkXqcRFpl9dZPMZdjXwmmkSXhNFH3PzbPZCEZ60MR8iFnGkQzSf8Amrb/ALwz4HKPaNvrV/QFIdKH5q2/7wz4HKPaNfrWToC0J9HHyZy+tb4I1UxiW7zsO41Lx1it9DLLaL00uORjfkRyj/4QsHfXsn3p3xFSDHlr4FtHcIwdSVnBvI8ByzH4q3LxzuXOzQU1SeRzV3WRNpAqG1V4p5mnMOpGe8pzd/NrV+dH8bVD62pdUtgLzm5kQZn0FTB382tX50fxtXKxZVqVnxJ2RuJb2jzH+EVs1zfaq1tUyJshHiudkp5ZtIktbcYaWooIoo3nIvbKTls6FXlBRy11ayCI7xtUso8F1bKiOQ5jVOexRlPRxNEr3HrFryJVWh+32HrDOkYXvFd1tLqWOKnozqxyh5LpDnkcwpffboy0WOtuj26zKWB0xHLkM8lzzgcvhx9eGBxzFU9p9EhV26QT/o5vR/5e/wByyzVGjDuP62+4NqLtSWxklxYX8DRseTwmTgBt9apqpxPf49Idbd328x3R7dR9IXHKMarRkPUD6VMtBznOo2MJOrrv2elMN8pmjTHdofACPgYgLSwljO51uGq6svNuZS1VK17ootY5PY1gIJ9OYW/Rvjt+L7dJUVlLFTSiYsayN5dmABtOY5SVsqLRHS4RuErN5opPhKrPQZI5ubQTq8MTl6AgLZ0iYrODsOOujIGzyGVsTI3HIEnPsWy1YobW4UF5fEBK2h+UvhaTkDqaxbn+5RD+EU/VwPSD9O4sHUkP4JPgV5dgGuadoFseB0cEUAkdpqqJrLSGgtDZ7xUvf/k7JCWwsacgTszJPoUxtWOYYcHtvWIwKWWOPOdjWnvs8g0DlKpfRNQ/KaiV8ex738HreEADP8U+6bWNtTLFbHF7qeVzp52tPdOALQAPQXfuQD5NpMxhcW/LLDhyFtAdsRqJAXyt5QMwpNo90kU2LOFpKun+Q3SD8rTlxILc8tZuflO0eBVtbNI1oh+lWm4OaAGtEbW5NA3Deme336Gp0lQ3S00s9NBUN1XslGRzy2k5bNuQQHTyCkttn+UUUUh3kbUqUECR9vpnzcI5gLuhU5jmphqMTVRpwBFDqxAjcSN/7z+5WVjbETLHbS2Nw+VzgtibyeUqm4opK2qbG3N0kjs3HpWjiRykm5tvBnZkza60r8yPEzntwhA056r6oHb5AUYKpRU31jXgODR4U/YrtRoMG0Xc95UNz9LSE2aP8hfRnyKZnXD1/IiNM3T8GnH8DKfFNUxgABjjdkPNHYpvo/f8rsXBOOYy3HaoVpDkbJi6s1T3jI2n2R2qY6LweKyctm33qMv7NfwMP71vyRXSJbY7bc6ZkYHzkRccvOT1oq3S+cUl0t/W9D93d8SV6Kd03Sou9KhNHqrB9xxaIZ7RW1ZaNaKB7h0gKq7H9bU3nK58XfmvdPur/cqYsX1rTeclHpX/AH2F/q0/fcvQfkIvNQgfkIvNQs80iG6UPzVt/wB4j+Byj2jX61f0BTrE9lbe8PwQOe9hi1ZGlu0khpH4qN4GslRQXKR8rTq8pG9W5tX6eK/OpSipoyZs8aEId9eyfenfGVbd0tYu2FHU2XzhjzYeRw2gqG3PCMlNehJTOkkY+UvOsN2ZzVmUERjoomO3hqnIvhrIdPAxqGSqUfzqc+PaWOcxwyc0lpB8BGwqcHbo1q+mM9dqyxhhGRtxlqaJpInfrluWwE7092zD5qsIy22oL4w/VObRt2EHw9C73ZNdjo3tuV6cWxK7FnzHQhOBwDfo8xnsV2AAAbFV+F8PT0V9D3BxjacgSN6tHLZkqeQ6vbLKXcdJSpVnc5oppGYe0rXemuEjYhJWPIe7YBrO125nocrO0o4stlLgept0NQyorq+AwwwQuD3ZHe4gbgBmtukzR9Q4mlFcY3Mq2t1TLFsLgNwPKovh/R5T25k8cdPI6aaJ0Tp5Dm5rSMjq7MhsK4ncT6CznCwf13e9M+KXtotNdxdUkRsmLdRzjkNsbewhWNgLB4w7VmOEP4IEka5zXuk/R/RYmkjry18dXGwMMsR2uaNwI3eEoCU6sdzwtUU9NKyQyUz4u4cD3Rbu9yovQxc6eiub6KskbDIHlwEh1c9wI2+EEK0NG1klw9QG3RcJwPCF5L9+Zy7EwY80W0Vyuklxp2SwyTO1pRGdjj4Tl4PQgEH8IDEtur7VR2WhmZUzRVAqZ3RHWbCA0tAJGzM66ccAnPAVd/0x/wD6ikdFo6pDZp7bHTPjjmLXSyZkveW7Rt5PIFMcIYZbQ2iotkodwEkJhORyOoRq7+XJAVjoLaDM85f0j+6FJP4Q1qnNHaL7TtzbQyGOUcgcQWk+TMZelPWEMEw4cuz2ULZBTl+t3bszuy/BTy6UENyoZaWojZJHI3VLXjMEICr8BG33u2tlp6yPX8dhcA5p5CFIo7HQVla6COtgmniAe9jHguaM8szluUDvOiGiZWOMAqYos89WN2Y/eCn/AANg6DDlxNRQQzNmkZwbpJJCc25g5Zbt4HgQFoUcLaenZE3cBsXlwqmUNDPVSd7DG556AM1vbsaM+RJ7jSR19BUUkwJjmjLHAHLMEcqLprGux5bXSdNyi73dJ7xcJaupdmXHuW57Gt8AWNpuL7ZUcPHDHK//AImf4KQXLBdTHUvbRsIj8GeZSX+J1x5D6WrWbKxmWFmOkGSuJlK0ss9ZJnV1H8asGSRta1tSYmyBrNweNuX7slXNjuRtNwbUiMv1dhadisvBFlnt8L2T57fImfFuDnPqn1VGzIyHNwHhKr0ZFawyPHbJYvxrGlbEnuiCBXKsluFbPVzflZ35kDcM/ArfwDRupbKzWGRIGahNhwZUy1jH1LSGg7iFa1HTtpqZkTRkGhcsq+LWjh2jY64tE1LPFvO5Welr63oPu7viSzRT3s3SnzG+HYruyKoDHmoiaWtIccgN+5asCWWa1MfwuYz5QllytQtcbwK6WW97J2kecXfmvdfur/cqYsX1tTecFe1wpI66hnpJml0c0ZY4A5ZgjJVvT4Pkpb0x0LHNhYdmeZU1XKtLJO8kW0M162RtBYw+jw+ahZPbqRxt5AhVC6Z0wBpIQd2o33LNkbGHNrQFhSfRYf1bfctqHkxdGxxzLQSFktM0Zfn3Ug815CRS0Wtn89WDoqXD8VIHF8bX5a7Q7LlC9DQBkAAORMMtq1v6Xcx5tdIPxSSSyuO65XgdFc/tQEobGxrtZrQD0LJQuSw1B72+X1vRWk+8FJJcO15Pc4oxIzzaph97EJJ8W5jIgELERMacwxo9Crt+H7oB3OLcSDpnjP8AcSaTD978TGOIB0vYfwQFn5AHMAL0gOGRGY5FU77DiEDucaXz0lqSyWPE473Gt59OXagLgaxje9aAvXNa7Y4ZjkKpaSzYv8XG109OfakstoxuO9xtX5eUO7UBeTY2N71oHoWQAG4AKhXWzHY73GtaT5S8fitL6LH43Ywqz+0eEB0Bk3PPIZoXO76fSK3vcVVJ6ahwWhzdJLd2JZz/AN27sQHRrmMeMnNB6V42Jje9YB5clze5+kpv+0NUeisK0PqdJIO291x6KsoDppC5edcNJTD9aXM9FWO1YOuukgb7ndf/ACh2oDqMsBOZaD6Eajf0R6lyw686RQdt0u3oqf8AFYG/aQR/rS8f2x7UB1WAAMgMvQvC0OGRGfSuUnYjx+3fdbz/AGrlrdinHYz1rveR+0cgOsGsa3vWgdAWS5Idi7Grd95vP9s9YHGWMhvvd4H7d6A66O3fuQAAMgMvQuQ/464v/wB/XYft3rE43xXntxFdOT6S7tTQHXy8yHIM1zvoxveIq+8R1lzvlympYSdSB07iJXeX+qPeuhKZ7pIGPdvIzQHlR4qEVHioQHtL9Fh/Vt9y2rVS/RYf1bfctqggEdICEIAyHIEZBCEB5qt8IBXhjYfFCyQgMOCZ+iPUvDBEd7AtiEBqNPCfs2+pYmkhP2bfUt6EAnNDTnfGFibfSn7IJUhAIzbKU/ZN9SxNqpD9kPUlyEA3mzUZ+zWBsdEfs05oQDScP0J+zCwOG6E/Zj1J5QgGM4YoD4g9S1nCtCdzB6lIEICOOwjRHxQtbsG0R3gKToQEUdgqiO4Ba3YHpCpehAQx2BKU55ALU7ANOR4FOEKQVNjewUGGcN1l0mDS5jdWFp8eQ7Gj1/uzVE2uglutaGDMgnWkd0q09PN6kvWIaHDVvJk+R5yTtHe8I4DLPzW5+0lmjjB41o9ZmbW7XOy74+EoSSTRzhRtNBHPJHkABkD4ArLa0NAA3Ba6WBlNE2NgAAGS2qCDTUeKhFR4qEB7SfRYf1bfctq1Uv0WH9W33LagBCEIAQhCAEIQgBCEIAQhCAEIQgBCEIAQhCAEIQgBCEIAQhCAEIQgBNWKLzFYLDW3OYa3ARksYN73+K0dJyTqo3ii38ZVVN8pbrU1I7hY4jukm8UkeEN3gHw5ciAqnC+FquorJK66N17rXvMs+e3ggTnq+7P1K6bLbIrbSMjY0BwG1JbDam04M8g+ccc9qe1IBCEKAaajxUIqPFQgGOluFV8lh+d8Rvijk6Ft4wqud6o7EIQBxhVc71R2I4wqud6o7EIQBxhVc71R2I4wqud6o7EIQBxhVc71R2I4wqud6o7EIQBxhVc71R2I4wqud6o7EIQBxhVc71R2I4wqud6o7EIQBxhVc71R2I4wqud6o7EIQBxhVc71R2I4wqud6o7EIQBxhVc71R2I4wqud6o7EIQBxhVc71R2I4wqud6o7EIQBxhVc71R2I4wqud6o7EIQBxhVc71R2I4wqud6o7EIQBxhVc71R2I4wqud6o7EIQBxhVc71R2LVNW1Di0ueD0tHYhCkk2C4VWX5XqjsXvGFVzvVHYhCgBxhVc71R2I4wqud6o7EIQg1TXCq7n53qjsQhCkk//2Q=="/>
          <p:cNvSpPr>
            <a:spLocks noChangeAspect="1" noChangeArrowheads="1"/>
          </p:cNvSpPr>
          <p:nvPr/>
        </p:nvSpPr>
        <p:spPr bwMode="auto">
          <a:xfrm>
            <a:off x="63500" y="-347663"/>
            <a:ext cx="1847850" cy="70485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10246" name="Picture 6" descr="https://encrypted-tbn0.google.com/images?q=tbn:ANd9GcS2hzW0w3WN16CKem0V8qX7gQGDPUcTfojkuNnMOWPPPXhEHlsk"/>
          <p:cNvPicPr>
            <a:picLocks noChangeAspect="1" noChangeArrowheads="1"/>
          </p:cNvPicPr>
          <p:nvPr/>
        </p:nvPicPr>
        <p:blipFill>
          <a:blip r:embed="rId5" cstate="print"/>
          <a:srcRect/>
          <a:stretch>
            <a:fillRect/>
          </a:stretch>
        </p:blipFill>
        <p:spPr bwMode="auto">
          <a:xfrm>
            <a:off x="3635896" y="5661248"/>
            <a:ext cx="1958558" cy="74791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507288" cy="6048672"/>
          </a:xfrm>
        </p:spPr>
        <p:txBody>
          <a:bodyPr>
            <a:normAutofit fontScale="85000" lnSpcReduction="10000"/>
          </a:bodyPr>
          <a:lstStyle/>
          <a:p>
            <a:r>
              <a:rPr lang="en-US" dirty="0" smtClean="0"/>
              <a:t>Authors who believe the internet is a new remedy for disengaged citizens, believe that web sites can serve as platform for engaging citizens in policy making (Hague &amp; Loader, 1999).</a:t>
            </a:r>
            <a:endParaRPr lang="hr-HR" dirty="0" smtClean="0"/>
          </a:p>
          <a:p>
            <a:r>
              <a:rPr lang="en-US" dirty="0" smtClean="0"/>
              <a:t>Hence, it is argued that </a:t>
            </a:r>
            <a:r>
              <a:rPr lang="en-US" b="1" dirty="0" smtClean="0"/>
              <a:t>successful civic engagement largely depends on effective public communication between a city and the citizens </a:t>
            </a:r>
            <a:r>
              <a:rPr lang="en-US" dirty="0" smtClean="0"/>
              <a:t>via various communicative means ranging from meetings to city web site	</a:t>
            </a:r>
            <a:endParaRPr lang="hr-HR" dirty="0" smtClean="0"/>
          </a:p>
          <a:p>
            <a:r>
              <a:rPr lang="en-US" dirty="0" smtClean="0"/>
              <a:t>Shah (1998) found that television viewing resulted in civic engagement </a:t>
            </a:r>
            <a:r>
              <a:rPr lang="en-US" b="1" dirty="0" smtClean="0"/>
              <a:t>depending on the programs the audience watched</a:t>
            </a:r>
            <a:r>
              <a:rPr lang="en-US" dirty="0" smtClean="0"/>
              <a:t>. Even though overall television viewing reduced civic engagement, viewing of social drama facilitated civic engagement. However, viewing science fiction did not predict civic engagement. </a:t>
            </a:r>
            <a:endParaRPr lang="hr-H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fontScale="77500" lnSpcReduction="20000"/>
          </a:bodyPr>
          <a:lstStyle/>
          <a:p>
            <a:pPr hangingPunct="0"/>
            <a:r>
              <a:rPr lang="en-US" sz="3100" b="1" dirty="0" err="1" smtClean="0"/>
              <a:t>Jeffres</a:t>
            </a:r>
            <a:r>
              <a:rPr lang="en-US" sz="3100" b="1" dirty="0" smtClean="0"/>
              <a:t> and Lin argue that city web sites should include mass communication functions: surveillance, coordination of activities, socialization, and entertainment to fulfill the goals of civic engagement, wherein they can play the roles of surveillance by providing information about city service programs, budget, or annual reports, by offering connection with city government they provide coordination function, providing news about the city, arts and cultures, recreation and entertainment, information about civic organizations and tourism, neighborhood, health, and links to local media they can fulfill socialization and entertainment functions. </a:t>
            </a:r>
            <a:endParaRPr lang="hr-HR" sz="3100" b="1" dirty="0" smtClean="0"/>
          </a:p>
          <a:p>
            <a:pPr hangingPunct="0"/>
            <a:r>
              <a:rPr lang="en-US" sz="3100" dirty="0" smtClean="0"/>
              <a:t>Performing these functions, city web sites play many of the same functions as mass media web sites, what makes them mass communicators. </a:t>
            </a:r>
            <a:endParaRPr lang="hr-HR" sz="3100" dirty="0" smtClean="0"/>
          </a:p>
          <a:p>
            <a:pPr hangingPunct="0"/>
            <a:r>
              <a:rPr lang="en-US" sz="3100" b="1" dirty="0" err="1" smtClean="0"/>
              <a:t>Jeffres</a:t>
            </a:r>
            <a:r>
              <a:rPr lang="en-US" sz="3100" b="1" dirty="0" smtClean="0"/>
              <a:t> and Lin (2006) address that a city web site performing mass communication functions, where citizens can find virtual networks for information and participation can provide citizens with the arena for civic engagement</a:t>
            </a:r>
            <a:r>
              <a:rPr lang="en-US" sz="3100" dirty="0" smtClean="0"/>
              <a:t>. </a:t>
            </a:r>
            <a:endParaRPr lang="hr-HR" sz="3100" dirty="0" smtClean="0"/>
          </a:p>
          <a:p>
            <a:endParaRPr lang="hr-H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RESEARCH</a:t>
            </a:r>
            <a:br>
              <a:rPr lang="hr-HR" dirty="0" smtClean="0"/>
            </a:br>
            <a:endParaRPr lang="hr-HR" dirty="0"/>
          </a:p>
        </p:txBody>
      </p:sp>
      <p:sp>
        <p:nvSpPr>
          <p:cNvPr id="3" name="Content Placeholder 2"/>
          <p:cNvSpPr>
            <a:spLocks noGrp="1"/>
          </p:cNvSpPr>
          <p:nvPr>
            <p:ph idx="1"/>
          </p:nvPr>
        </p:nvSpPr>
        <p:spPr>
          <a:xfrm>
            <a:off x="457200" y="1600201"/>
            <a:ext cx="8229600" cy="3484984"/>
          </a:xfrm>
        </p:spPr>
        <p:txBody>
          <a:bodyPr>
            <a:normAutofit fontScale="85000" lnSpcReduction="20000"/>
          </a:bodyPr>
          <a:lstStyle/>
          <a:p>
            <a:endParaRPr lang="hr-HR" dirty="0" smtClean="0"/>
          </a:p>
          <a:p>
            <a:pPr hangingPunct="0"/>
            <a:r>
              <a:rPr lang="en-US" dirty="0" smtClean="0"/>
              <a:t>As we have discussed, little is known about the relationships between citizens’ city web site use and civic engagement. Therefore, the current study posits the following two research questions.</a:t>
            </a:r>
            <a:endParaRPr lang="hr-HR" dirty="0" smtClean="0"/>
          </a:p>
          <a:p>
            <a:pPr hangingPunct="0"/>
            <a:r>
              <a:rPr lang="en-US" dirty="0" smtClean="0"/>
              <a:t>RQ1: Is there democratic divide in Croatian local government?</a:t>
            </a:r>
            <a:endParaRPr lang="hr-HR" dirty="0" smtClean="0"/>
          </a:p>
          <a:p>
            <a:pPr hangingPunct="0"/>
            <a:r>
              <a:rPr lang="en-US" dirty="0" smtClean="0"/>
              <a:t>RQ2: Which content categories of city web sites are more often used by citizens? </a:t>
            </a:r>
            <a:endParaRPr lang="hr-H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r-HR" dirty="0" smtClean="0"/>
              <a:t>Results</a:t>
            </a:r>
            <a:br>
              <a:rPr lang="hr-HR" dirty="0" smtClean="0"/>
            </a:br>
            <a:r>
              <a:rPr lang="hr-HR" sz="2700" dirty="0" smtClean="0"/>
              <a:t>1. part</a:t>
            </a:r>
            <a:endParaRPr lang="hr-HR" sz="2700" dirty="0"/>
          </a:p>
        </p:txBody>
      </p:sp>
      <p:sp>
        <p:nvSpPr>
          <p:cNvPr id="3" name="Content Placeholder 2"/>
          <p:cNvSpPr>
            <a:spLocks noGrp="1"/>
          </p:cNvSpPr>
          <p:nvPr>
            <p:ph idx="1"/>
          </p:nvPr>
        </p:nvSpPr>
        <p:spPr>
          <a:xfrm>
            <a:off x="323528" y="1412776"/>
            <a:ext cx="8363272" cy="5445224"/>
          </a:xfrm>
        </p:spPr>
        <p:txBody>
          <a:bodyPr>
            <a:normAutofit fontScale="70000" lnSpcReduction="20000"/>
          </a:bodyPr>
          <a:lstStyle/>
          <a:p>
            <a:pPr hangingPunct="0"/>
            <a:r>
              <a:rPr lang="en-US" b="1" dirty="0" smtClean="0"/>
              <a:t>Content analyzing web sites of 33 Croatian cities </a:t>
            </a:r>
            <a:r>
              <a:rPr lang="en-US" dirty="0" smtClean="0"/>
              <a:t>we found that there is democratic divide in Croatia. Accordingly, among 26 examined features, we coded 7 of them for direct democracy; online consultations, virtual meetings, discussion forums, feedback links, social networks, online voting, and online opportunities for civic involvement in policy making. </a:t>
            </a:r>
            <a:endParaRPr lang="hr-HR" dirty="0" smtClean="0"/>
          </a:p>
          <a:p>
            <a:pPr hangingPunct="0"/>
            <a:r>
              <a:rPr lang="en-US" dirty="0" smtClean="0"/>
              <a:t>Findings reveal that 13 cities have only one of these categories, and in most cases that category is „feedback link to contact the Mayor or public officials“, while rest of the cities have two or three categories, excluding the city of Rijeka, which has five categories and the city of Split which does not have any.  </a:t>
            </a:r>
            <a:endParaRPr lang="hr-HR" dirty="0" smtClean="0"/>
          </a:p>
          <a:p>
            <a:pPr hangingPunct="0"/>
            <a:r>
              <a:rPr lang="hr-HR" b="1" dirty="0" smtClean="0"/>
              <a:t>T</a:t>
            </a:r>
            <a:r>
              <a:rPr lang="en-US" b="1" dirty="0" smtClean="0"/>
              <a:t>he direct democracy function is not fulfilled and the potential of the internet as platform for engaging citizens online in policy making remains unfilled</a:t>
            </a:r>
            <a:r>
              <a:rPr lang="en-US" dirty="0" smtClean="0"/>
              <a:t>. </a:t>
            </a:r>
            <a:endParaRPr lang="hr-HR" dirty="0" smtClean="0"/>
          </a:p>
          <a:p>
            <a:pPr hangingPunct="0"/>
            <a:r>
              <a:rPr lang="en-US" dirty="0" smtClean="0"/>
              <a:t>However, the analysis reveals that the city of Rijeka is a definite leader in Croatia when it comes to engaging citizens online. If we compare these findings with the number of participants in our survey, we are free to suggest that a city web site can serve as platform for engaging citizens online. </a:t>
            </a:r>
            <a:endParaRPr lang="hr-H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72608"/>
          </a:xfrm>
        </p:spPr>
        <p:txBody>
          <a:bodyPr>
            <a:normAutofit fontScale="70000" lnSpcReduction="20000"/>
          </a:bodyPr>
          <a:lstStyle/>
          <a:p>
            <a:pPr hangingPunct="0"/>
            <a:r>
              <a:rPr lang="en-US" dirty="0" smtClean="0"/>
              <a:t>Moreover, the findings from the web based survey, which will be discussed </a:t>
            </a:r>
            <a:r>
              <a:rPr lang="hr-HR" dirty="0" smtClean="0"/>
              <a:t>later</a:t>
            </a:r>
            <a:r>
              <a:rPr lang="en-US" dirty="0" smtClean="0"/>
              <a:t>, </a:t>
            </a:r>
            <a:r>
              <a:rPr lang="en-US" dirty="0" smtClean="0"/>
              <a:t>demonstrate that citizens of the city of Rijeka in more than 50 percent of examined cases use direct democracy categories on the city web site, as well as other web features. </a:t>
            </a:r>
            <a:endParaRPr lang="hr-HR" dirty="0" smtClean="0"/>
          </a:p>
          <a:p>
            <a:pPr hangingPunct="0"/>
            <a:r>
              <a:rPr lang="en-US" dirty="0" smtClean="0"/>
              <a:t>On the other hand it is surprising to find that Croatia’s second biggest city Split does not have any of the categories that serve for direct democracy. </a:t>
            </a:r>
            <a:endParaRPr lang="hr-HR" dirty="0" smtClean="0"/>
          </a:p>
          <a:p>
            <a:r>
              <a:rPr lang="en-US" b="1" dirty="0" smtClean="0"/>
              <a:t>Graph 1, demonstrates that other web functions, surveillance and practical services are well fulfilled</a:t>
            </a:r>
            <a:r>
              <a:rPr lang="en-US" dirty="0" smtClean="0"/>
              <a:t>. </a:t>
            </a:r>
            <a:r>
              <a:rPr lang="en-US" b="1" dirty="0" smtClean="0"/>
              <a:t>This brings us to conclude that local governments in Croatia still see city web sites as platform for the “top down approach”. </a:t>
            </a:r>
            <a:r>
              <a:rPr lang="en-US" dirty="0" smtClean="0"/>
              <a:t>Particularly, as the analysis reveals, they provide citizens with information about social services, they bring reports from each city council and they have uploaded budgets (surveillance). Secondly, on more than 60 percent examined cities one will find tourist information, news stories, information about transport, city history, information about zones and city inspections etc. (practical services), which means that local governments still see web sites in the function of a mass communicator.</a:t>
            </a:r>
            <a:endParaRPr lang="hr-H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r-HR" dirty="0" smtClean="0"/>
              <a:t>Results</a:t>
            </a:r>
            <a:br>
              <a:rPr lang="hr-HR" dirty="0" smtClean="0"/>
            </a:br>
            <a:r>
              <a:rPr lang="hr-HR" dirty="0" smtClean="0"/>
              <a:t>2.part</a:t>
            </a:r>
            <a:endParaRPr lang="hr-HR" dirty="0"/>
          </a:p>
        </p:txBody>
      </p:sp>
      <p:sp>
        <p:nvSpPr>
          <p:cNvPr id="3" name="Content Placeholder 2"/>
          <p:cNvSpPr>
            <a:spLocks noGrp="1"/>
          </p:cNvSpPr>
          <p:nvPr>
            <p:ph idx="1"/>
          </p:nvPr>
        </p:nvSpPr>
        <p:spPr>
          <a:xfrm>
            <a:off x="457200" y="1700808"/>
            <a:ext cx="8229600" cy="4896544"/>
          </a:xfrm>
        </p:spPr>
        <p:txBody>
          <a:bodyPr>
            <a:noAutofit/>
          </a:bodyPr>
          <a:lstStyle/>
          <a:p>
            <a:pPr hangingPunct="0"/>
            <a:r>
              <a:rPr lang="en-US" sz="2400" b="1" dirty="0" smtClean="0"/>
              <a:t>Second RQ was supposed to answer which categories of city web sites are more often </a:t>
            </a:r>
            <a:r>
              <a:rPr lang="en-US" sz="2400" b="1" dirty="0" smtClean="0"/>
              <a:t>used. </a:t>
            </a:r>
            <a:endParaRPr lang="hr-HR" sz="2400" b="1" dirty="0" smtClean="0"/>
          </a:p>
          <a:p>
            <a:pPr hangingPunct="0"/>
            <a:r>
              <a:rPr lang="en-US" sz="2400" dirty="0" smtClean="0"/>
              <a:t>Analyzing answers, the results reveal that citizens are willing to participate online and use available services. </a:t>
            </a:r>
            <a:endParaRPr lang="hr-HR" sz="2400" dirty="0" smtClean="0"/>
          </a:p>
          <a:p>
            <a:pPr hangingPunct="0"/>
            <a:r>
              <a:rPr lang="en-US" sz="2400" dirty="0" smtClean="0"/>
              <a:t>76 percent of participants answered that they visit the city web site often or very often. </a:t>
            </a:r>
            <a:endParaRPr lang="hr-HR" sz="2400" dirty="0" smtClean="0"/>
          </a:p>
          <a:p>
            <a:pPr hangingPunct="0"/>
            <a:r>
              <a:rPr lang="en-US" sz="2400" dirty="0" smtClean="0"/>
              <a:t>For instance, participants used online voting </a:t>
            </a:r>
            <a:r>
              <a:rPr lang="en-US" sz="2400" i="1" dirty="0" smtClean="0"/>
              <a:t>once</a:t>
            </a:r>
            <a:r>
              <a:rPr lang="en-US" sz="2400" dirty="0" smtClean="0"/>
              <a:t> or </a:t>
            </a:r>
            <a:r>
              <a:rPr lang="en-US" sz="2400" i="1" dirty="0" smtClean="0"/>
              <a:t>more</a:t>
            </a:r>
            <a:r>
              <a:rPr lang="hr-HR" sz="2400" i="1" dirty="0" smtClean="0"/>
              <a:t> than once</a:t>
            </a:r>
            <a:r>
              <a:rPr lang="en-US" sz="2400" dirty="0" smtClean="0"/>
              <a:t> </a:t>
            </a:r>
            <a:r>
              <a:rPr lang="en-US" sz="2400" dirty="0" smtClean="0"/>
              <a:t>in 33 percent of cases, and content analysis showed that 39 percent of examined cities had online voting. We </a:t>
            </a:r>
            <a:r>
              <a:rPr lang="hr-HR" sz="2400" dirty="0" smtClean="0"/>
              <a:t>compared these results with usage of city forums</a:t>
            </a:r>
            <a:r>
              <a:rPr lang="en-US" sz="2400" dirty="0" smtClean="0"/>
              <a:t>. </a:t>
            </a:r>
            <a:endParaRPr lang="hr-HR" sz="2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1331</Words>
  <Application>Microsoft Office PowerPoint</Application>
  <PresentationFormat>On-screen Show (4:3)</PresentationFormat>
  <Paragraphs>62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"E-government and e-participation: City web sites; the case of Croatia"    </vt:lpstr>
      <vt:lpstr>CITY WEBSITES - potential </vt:lpstr>
      <vt:lpstr>Slide 3</vt:lpstr>
      <vt:lpstr>Slide 4</vt:lpstr>
      <vt:lpstr>RESEARCH </vt:lpstr>
      <vt:lpstr>Results 1. part</vt:lpstr>
      <vt:lpstr>Slide 7</vt:lpstr>
      <vt:lpstr>Slide 8</vt:lpstr>
      <vt:lpstr>Results 2.part</vt:lpstr>
      <vt:lpstr>Slide 10</vt:lpstr>
      <vt:lpstr>Slide 11</vt:lpstr>
      <vt:lpstr>Slide 12</vt:lpstr>
      <vt:lpstr>Slide 13</vt:lpstr>
      <vt:lpstr>Slide 14</vt:lpstr>
      <vt:lpstr>Slide 15</vt:lpstr>
      <vt:lpstr>Slide 16</vt:lpstr>
      <vt:lpstr>Slide 17</vt:lpstr>
      <vt:lpstr>Slide 18</vt:lpstr>
      <vt:lpstr>Slide 19</vt:lpstr>
      <vt:lpstr>Conclusion</vt:lpstr>
      <vt:lpstr>   "E-government and e-participation: City web sites; the case of Croatia"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ISTRAŽIVANJE GRAĐANSKE UKLJUČENOSTI NA WEB PORTALIMA GRADOVA</dc:title>
  <dc:creator>Bill</dc:creator>
  <cp:lastModifiedBy>Domagoj</cp:lastModifiedBy>
  <cp:revision>79</cp:revision>
  <dcterms:created xsi:type="dcterms:W3CDTF">2011-10-14T11:50:18Z</dcterms:created>
  <dcterms:modified xsi:type="dcterms:W3CDTF">2011-11-10T12:40:22Z</dcterms:modified>
</cp:coreProperties>
</file>